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82" r:id="rId3"/>
    <p:sldId id="257" r:id="rId4"/>
    <p:sldId id="258" r:id="rId5"/>
    <p:sldId id="263" r:id="rId6"/>
    <p:sldId id="264" r:id="rId7"/>
    <p:sldId id="265" r:id="rId8"/>
    <p:sldId id="259" r:id="rId9"/>
    <p:sldId id="260" r:id="rId10"/>
    <p:sldId id="261" r:id="rId11"/>
    <p:sldId id="284" r:id="rId12"/>
    <p:sldId id="262" r:id="rId13"/>
    <p:sldId id="266" r:id="rId14"/>
    <p:sldId id="267" r:id="rId15"/>
    <p:sldId id="283" r:id="rId16"/>
    <p:sldId id="268" r:id="rId17"/>
    <p:sldId id="279" r:id="rId18"/>
    <p:sldId id="280" r:id="rId19"/>
    <p:sldId id="281" r:id="rId20"/>
    <p:sldId id="285" r:id="rId21"/>
    <p:sldId id="286" r:id="rId22"/>
    <p:sldId id="287" r:id="rId23"/>
    <p:sldId id="288" r:id="rId24"/>
    <p:sldId id="289" r:id="rId25"/>
    <p:sldId id="290" r:id="rId26"/>
    <p:sldId id="269" r:id="rId27"/>
    <p:sldId id="270" r:id="rId28"/>
    <p:sldId id="271" r:id="rId29"/>
    <p:sldId id="272" r:id="rId30"/>
    <p:sldId id="273" r:id="rId31"/>
    <p:sldId id="275" r:id="rId32"/>
    <p:sldId id="274" r:id="rId33"/>
    <p:sldId id="276" r:id="rId34"/>
    <p:sldId id="277" r:id="rId35"/>
    <p:sldId id="278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77E2A33-0181-46BC-8C16-C4A11CDA2F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DC57E62-D9EC-42F5-934B-0BA3147DE6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A3C23-AF74-424F-BCDE-219BA43DC9FE}" type="datetimeFigureOut">
              <a:rPr lang="fr-FR" smtClean="0"/>
              <a:t>20/03/2020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99D23BA-8FD8-42AB-AB5E-B7F349D44D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9E215B-ECCF-4438-B520-85FBAE2164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C52F0-EA21-42D8-AC70-AD6F2F72D7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30308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C3D5213-0914-412C-81D4-6E48370B164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DEEC2CC-2E2B-47A0-9B98-013C565DE22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E8CDA21-6FDC-420F-B51E-D514E540181B}" type="datetime1">
              <a:rPr lang="fr-FR"/>
              <a:pPr lvl="0"/>
              <a:t>20/03/2020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A718C573-E1B0-409C-B350-341873D8A5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57979D74-5429-4543-AEF6-ED9C2A5B9FA0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21AF77-8509-4D9A-B768-354AAD889B9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D88A28-4955-4225-B6A1-F7BB989C5D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B0B778FA-399C-4208-8176-0E9EEBE67C1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7982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A685-5F51-4FE0-BB16-D27F92B3C7D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128" y="1788456"/>
            <a:ext cx="8361227" cy="2098227"/>
          </a:xfrm>
        </p:spPr>
        <p:txBody>
          <a:bodyPr anchor="b" anchorCtr="1">
            <a:noAutofit/>
          </a:bodyPr>
          <a:lstStyle>
            <a:lvl1pPr algn="ctr">
              <a:defRPr sz="7200" cap="all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4DF6F-FF91-4603-A4C6-1F72DD572D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79905" y="3956279"/>
            <a:ext cx="6831674" cy="1086234"/>
          </a:xfrm>
        </p:spPr>
        <p:txBody>
          <a:bodyPr anchorCtr="1"/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</a:lstStyle>
          <a:p>
            <a:pPr lvl="0"/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08853-AC84-4457-989C-745E4B8489C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52862" y="6453387"/>
            <a:ext cx="1607944" cy="4046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5AD6F-58F5-41A2-BCEE-C0C7DA61FA5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584057" y="6453387"/>
            <a:ext cx="7023378" cy="404612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9CCA2-C73C-4B7B-8503-6B53ED0A26F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830686" y="6453387"/>
            <a:ext cx="1596295" cy="404612"/>
          </a:xfrm>
        </p:spPr>
        <p:txBody>
          <a:bodyPr/>
          <a:lstStyle>
            <a:lvl1pPr>
              <a:defRPr/>
            </a:lvl1pPr>
          </a:lstStyle>
          <a:p>
            <a:pPr lvl="0"/>
            <a:fld id="{8DFBD469-C758-4C3F-823E-B536504403B8}" type="slidenum">
              <a:t>‹N°›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6061C3-2440-4610-AE58-333339D85FEC}"/>
              </a:ext>
            </a:extLst>
          </p:cNvPr>
          <p:cNvGrpSpPr/>
          <p:nvPr/>
        </p:nvGrpSpPr>
        <p:grpSpPr>
          <a:xfrm>
            <a:off x="752862" y="744467"/>
            <a:ext cx="10674111" cy="5349669"/>
            <a:chOff x="752862" y="744467"/>
            <a:chExt cx="10674111" cy="5349669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B8490FF-9C1F-466C-AF6C-7BE555D24445}"/>
                </a:ext>
              </a:extLst>
            </p:cNvPr>
            <p:cNvSpPr/>
            <p:nvPr/>
          </p:nvSpPr>
          <p:spPr>
            <a:xfrm>
              <a:off x="8151958" y="1685650"/>
              <a:ext cx="3275015" cy="440848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000"/>
                <a:gd name="f4" fmla="val 8761"/>
                <a:gd name="f5" fmla="val 9126"/>
                <a:gd name="f6" fmla="val 9127"/>
                <a:gd name="f7" fmla="*/ f0 1 10000"/>
                <a:gd name="f8" fmla="*/ f1 1 10000"/>
                <a:gd name="f9" fmla="+- f3 0 f2"/>
                <a:gd name="f10" fmla="*/ f9 1 10000"/>
                <a:gd name="f11" fmla="*/ f2 1 f10"/>
                <a:gd name="f12" fmla="*/ f3 1 f10"/>
                <a:gd name="f13" fmla="*/ f11 f7 1"/>
                <a:gd name="f14" fmla="*/ f12 f7 1"/>
                <a:gd name="f15" fmla="*/ f12 f8 1"/>
                <a:gd name="f16" fmla="*/ f11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3" t="f16" r="f14" b="f15"/>
              <a:pathLst>
                <a:path w="10000" h="10000">
                  <a:moveTo>
                    <a:pt x="f4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5"/>
                  </a:lnTo>
                  <a:lnTo>
                    <a:pt x="f4" y="f6"/>
                  </a:lnTo>
                  <a:lnTo>
                    <a:pt x="f4" y="f2"/>
                  </a:lnTo>
                  <a:close/>
                </a:path>
              </a:pathLst>
            </a:custGeom>
            <a:solidFill>
              <a:srgbClr val="191B0E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55DC502B-E278-41E1-B601-08A189418925}"/>
                </a:ext>
              </a:extLst>
            </p:cNvPr>
            <p:cNvSpPr/>
            <p:nvPr/>
          </p:nvSpPr>
          <p:spPr>
            <a:xfrm flipH="1" flipV="1">
              <a:off x="752862" y="744467"/>
              <a:ext cx="3275664" cy="440848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002"/>
                <a:gd name="f4" fmla="val 10000"/>
                <a:gd name="f5" fmla="val 8763"/>
                <a:gd name="f6" fmla="val 2"/>
                <a:gd name="f7" fmla="+- 0 0 2"/>
                <a:gd name="f8" fmla="val 9698"/>
                <a:gd name="f9" fmla="val 4"/>
                <a:gd name="f10" fmla="val 9427"/>
                <a:gd name="f11" fmla="val 9125"/>
                <a:gd name="f12" fmla="val 9128"/>
                <a:gd name="f13" fmla="*/ f0 1 10002"/>
                <a:gd name="f14" fmla="*/ f1 1 10000"/>
                <a:gd name="f15" fmla="+- f4 0 f2"/>
                <a:gd name="f16" fmla="+- f3 0 f2"/>
                <a:gd name="f17" fmla="*/ f16 1 10002"/>
                <a:gd name="f18" fmla="*/ f15 1 10000"/>
                <a:gd name="f19" fmla="*/ f2 1 f17"/>
                <a:gd name="f20" fmla="*/ f3 1 f17"/>
                <a:gd name="f21" fmla="*/ f2 1 f18"/>
                <a:gd name="f22" fmla="*/ f4 1 f18"/>
                <a:gd name="f23" fmla="*/ f19 f13 1"/>
                <a:gd name="f24" fmla="*/ f20 f13 1"/>
                <a:gd name="f25" fmla="*/ f22 f14 1"/>
                <a:gd name="f26" fmla="*/ f21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10002" h="10000">
                  <a:moveTo>
                    <a:pt x="f5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6" y="f4"/>
                  </a:lnTo>
                  <a:cubicBezTo>
                    <a:pt x="f7" y="f8"/>
                    <a:pt x="f9" y="f10"/>
                    <a:pt x="f2" y="f11"/>
                  </a:cubicBezTo>
                  <a:lnTo>
                    <a:pt x="f5" y="f12"/>
                  </a:lnTo>
                  <a:lnTo>
                    <a:pt x="f5" y="f2"/>
                  </a:lnTo>
                  <a:close/>
                </a:path>
              </a:pathLst>
            </a:custGeom>
            <a:solidFill>
              <a:srgbClr val="191B0E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235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F7A1-B0D8-4ABD-ABF3-661DAE5D08A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B2F144-E412-4171-A22A-AEAB8ACC508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371600" y="2295528"/>
            <a:ext cx="9601200" cy="357187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F9AA4-BF96-4A6F-8D80-A7631001F03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320A2-AEA7-4ED5-ABDE-0B1AC22401C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DA1C7-B6C3-4FB7-BDB7-A99F29B8B4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A7B94A3-62E1-449E-882F-7CD144BE400F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92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0D529E-7CCD-4B9F-9345-F66F55A01359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9596563" y="624160"/>
            <a:ext cx="1565763" cy="5243242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1B999-0AAA-43B3-A040-8C8D034CE70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371600" y="624160"/>
            <a:ext cx="8179637" cy="5243242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C9CC4-0F23-4C58-B9B3-F8898C6B32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9E15C-C9D0-4DD5-A199-33D6A41F6FE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B73F1-CCB0-47CE-AA5F-8694091BCF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202C57-93D8-428E-82DE-593D28E3F400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71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53970-1864-41C3-9342-AC665CB6CD5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AE492-47FD-4B06-B1E2-2DB6BCA7323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E9C8D-1E9B-408C-944E-7BB6FC0D84A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E506C-CEBB-493F-9C00-DD83F2AC5D9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D019E-B2C5-48C9-AC4B-9E1AF2085E2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FA16772-8024-4CCD-9B55-EE8272919B64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8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rgbClr val="191B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14EC7-AAE4-444B-A6BC-8E8BE6B8AC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5023" y="1301355"/>
            <a:ext cx="9612968" cy="2852735"/>
          </a:xfrm>
        </p:spPr>
        <p:txBody>
          <a:bodyPr anchor="b"/>
          <a:lstStyle>
            <a:lvl1pPr algn="r">
              <a:defRPr sz="7200" cap="all">
                <a:solidFill>
                  <a:srgbClr val="EFEDE3"/>
                </a:solidFill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EFBFD-9229-49E2-AFD4-ECFEFF55F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65023" y="4216325"/>
            <a:ext cx="9612968" cy="1143320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FEDE3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26A8B-9533-4B05-9881-4AD0D062873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38908" y="6453387"/>
            <a:ext cx="1622410" cy="404612"/>
          </a:xfrm>
        </p:spPr>
        <p:txBody>
          <a:bodyPr/>
          <a:lstStyle>
            <a:lvl1pPr>
              <a:defRPr>
                <a:solidFill>
                  <a:srgbClr val="EFEDE3"/>
                </a:solidFill>
              </a:defRPr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96709-75D3-4DBF-9887-06801B45B4E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584313" y="6453387"/>
            <a:ext cx="7023378" cy="404612"/>
          </a:xfrm>
        </p:spPr>
        <p:txBody>
          <a:bodyPr anchorCtr="1"/>
          <a:lstStyle>
            <a:lvl1pPr algn="ctr">
              <a:defRPr>
                <a:solidFill>
                  <a:srgbClr val="EFEDE3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4EAF5-D575-4D4A-83F4-8C0A678B559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830686" y="6453387"/>
            <a:ext cx="1596295" cy="404612"/>
          </a:xfrm>
        </p:spPr>
        <p:txBody>
          <a:bodyPr/>
          <a:lstStyle>
            <a:lvl1pPr>
              <a:defRPr>
                <a:solidFill>
                  <a:srgbClr val="EFEDE3"/>
                </a:solidFill>
              </a:defRPr>
            </a:lvl1pPr>
          </a:lstStyle>
          <a:p>
            <a:pPr lvl="0"/>
            <a:fld id="{FF14AA88-6673-4C9E-A0CA-3563D5419CA3}" type="slidenum">
              <a:t>‹N°›</a:t>
            </a:fld>
            <a:endParaRPr lang="en-US"/>
          </a:p>
        </p:txBody>
      </p:sp>
      <p:sp>
        <p:nvSpPr>
          <p:cNvPr id="7" name="Freeform 6" title="Crop Mark">
            <a:extLst>
              <a:ext uri="{FF2B5EF4-FFF2-40B4-BE49-F238E27FC236}">
                <a16:creationId xmlns:a16="http://schemas.microsoft.com/office/drawing/2014/main" id="{C8F99B1D-DDF1-4A7C-AEAD-D2625B1B90C1}"/>
              </a:ext>
            </a:extLst>
          </p:cNvPr>
          <p:cNvSpPr/>
          <p:nvPr/>
        </p:nvSpPr>
        <p:spPr>
          <a:xfrm>
            <a:off x="8151958" y="1685650"/>
            <a:ext cx="3275015" cy="4408486"/>
          </a:xfrm>
          <a:custGeom>
            <a:avLst/>
            <a:gdLst>
              <a:gd name="f0" fmla="val w"/>
              <a:gd name="f1" fmla="val h"/>
              <a:gd name="f2" fmla="val 0"/>
              <a:gd name="f3" fmla="val 4125"/>
              <a:gd name="f4" fmla="val 5554"/>
              <a:gd name="f5" fmla="val 3614"/>
              <a:gd name="f6" fmla="val 5074"/>
              <a:gd name="f7" fmla="*/ f0 1 4125"/>
              <a:gd name="f8" fmla="*/ f1 1 5554"/>
              <a:gd name="f9" fmla="+- f4 0 f2"/>
              <a:gd name="f10" fmla="+- f3 0 f2"/>
              <a:gd name="f11" fmla="*/ f10 1 4125"/>
              <a:gd name="f12" fmla="*/ f9 1 5554"/>
              <a:gd name="f13" fmla="*/ 0 1 f11"/>
              <a:gd name="f14" fmla="*/ f3 1 f11"/>
              <a:gd name="f15" fmla="*/ 0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4125" h="5554">
                <a:moveTo>
                  <a:pt x="f5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lnTo>
                  <a:pt x="f2" y="f6"/>
                </a:lnTo>
                <a:lnTo>
                  <a:pt x="f5" y="f6"/>
                </a:lnTo>
                <a:lnTo>
                  <a:pt x="f5" y="f2"/>
                </a:lnTo>
                <a:close/>
              </a:path>
            </a:pathLst>
          </a:custGeom>
          <a:solidFill>
            <a:srgbClr val="EFEDE3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0739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0A6F3-123D-4802-9AA1-E109567BACC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68C12-D63A-46B5-A1DB-3779AE07F2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2286000"/>
            <a:ext cx="4447787" cy="35814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9D4BF-361A-4869-8DA9-861F22C8F66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525405" y="2286000"/>
            <a:ext cx="4447787" cy="35814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5796D-AE2A-4B48-85AB-0A516EECAAC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7C516-471F-4C93-A41C-4D52722AEA4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F9025-54B8-4309-B927-A8D7C67D8F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4E47A0-466D-4415-829E-30252B127DE3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42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8CC0-FECB-465E-8722-CAF17D67FA4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C3E54-7822-41A7-9590-B92C90B520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71600" y="2340864"/>
            <a:ext cx="4443983" cy="823910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E929B-7399-49EE-9689-8594C4B50126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371600" y="3305208"/>
            <a:ext cx="4443983" cy="256219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542887-92BC-4EFA-B392-55484BDE931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525012" y="2340864"/>
            <a:ext cx="4443983" cy="823910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5D3F5-C8F1-46DB-BCDD-CA71306DF8A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525012" y="3305208"/>
            <a:ext cx="4443983" cy="256219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767546-BC87-4F01-9709-40927391AFF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86EDC7-1354-4E3F-A8A9-14407717AE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E286C5-D321-401F-A68B-0E3983333B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B09E2D6-1876-4D4F-BC8B-6C63C410440A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24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236B-AF7A-4A08-9F5F-1E06BB02FB3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10DCD2-2FE5-4E89-B9AB-8E4E18EF0C7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C1ABB6-670F-4CDB-9CA1-2BD8AA9F361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6E69C-B0DD-413D-909B-18C9866278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4BBA84F-63E6-4FCD-BF8E-D364C89BE009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37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1A5CDF-748F-4DDD-A9BE-513A23AE1E9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CA7D3-1AA7-4F9E-898D-764E6EC1A10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94D43-131C-4304-9CBF-CE09D405D78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967C90-EF7B-4DAC-96D5-279457C833B3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98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 title="Background Shape">
            <a:extLst>
              <a:ext uri="{FF2B5EF4-FFF2-40B4-BE49-F238E27FC236}">
                <a16:creationId xmlns:a16="http://schemas.microsoft.com/office/drawing/2014/main" id="{EB9A9777-1E13-4FE6-9783-C96472958BA4}"/>
              </a:ext>
            </a:extLst>
          </p:cNvPr>
          <p:cNvSpPr/>
          <p:nvPr/>
        </p:nvSpPr>
        <p:spPr>
          <a:xfrm>
            <a:off x="0" y="374"/>
            <a:ext cx="5303520" cy="6857625"/>
          </a:xfrm>
          <a:prstGeom prst="rect">
            <a:avLst/>
          </a:prstGeom>
          <a:solidFill>
            <a:srgbClr val="8C8D8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B42BC9-CE91-4D3B-BE33-7E32A327A5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3" y="685800"/>
            <a:ext cx="3855723" cy="2157883"/>
          </a:xfrm>
        </p:spPr>
        <p:txBody>
          <a:bodyPr>
            <a:noAutofit/>
          </a:bodyPr>
          <a:lstStyle>
            <a:lvl1pPr>
              <a:lnSpc>
                <a:spcPct val="84000"/>
              </a:lnSpc>
              <a:defRPr sz="48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2F25F1-540B-4F6B-9B38-4305FF01C77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56023" y="685800"/>
            <a:ext cx="5212080" cy="517524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76C0519-EA66-4F29-A94C-110E0B7929D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23903" y="2856347"/>
            <a:ext cx="3855723" cy="3011055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7B2D8689-0DB1-4B7B-838E-FC60A9AEE55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23903" y="6453387"/>
            <a:ext cx="1204575" cy="4046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4713104-0924-4544-B7DA-91D9B744FE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205944" y="6453387"/>
            <a:ext cx="2373672" cy="404612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FBDACF3-F450-450A-9DBB-39005468DB7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883136" y="6453387"/>
            <a:ext cx="1596295" cy="404612"/>
          </a:xfrm>
        </p:spPr>
        <p:txBody>
          <a:bodyPr/>
          <a:lstStyle>
            <a:lvl1pPr>
              <a:defRPr/>
            </a:lvl1pPr>
          </a:lstStyle>
          <a:p>
            <a:pPr lvl="0"/>
            <a:fld id="{59A352A8-DF9C-49C2-9DDB-FA36CE11F735}" type="slidenum">
              <a:t>‹N°›</a:t>
            </a:fld>
            <a:endParaRPr lang="en-US"/>
          </a:p>
        </p:txBody>
      </p:sp>
      <p:sp>
        <p:nvSpPr>
          <p:cNvPr id="9" name="Rectangle 8" title="Divider Bar">
            <a:extLst>
              <a:ext uri="{FF2B5EF4-FFF2-40B4-BE49-F238E27FC236}">
                <a16:creationId xmlns:a16="http://schemas.microsoft.com/office/drawing/2014/main" id="{820449BA-DA25-4A0E-9D5F-D9713F1A7548}"/>
              </a:ext>
            </a:extLst>
          </p:cNvPr>
          <p:cNvSpPr/>
          <p:nvPr/>
        </p:nvSpPr>
        <p:spPr>
          <a:xfrm>
            <a:off x="5303520" y="374"/>
            <a:ext cx="228600" cy="6858000"/>
          </a:xfrm>
          <a:prstGeom prst="rect">
            <a:avLst/>
          </a:prstGeom>
          <a:solidFill>
            <a:srgbClr val="191B0E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1186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 title="Background Shape">
            <a:extLst>
              <a:ext uri="{FF2B5EF4-FFF2-40B4-BE49-F238E27FC236}">
                <a16:creationId xmlns:a16="http://schemas.microsoft.com/office/drawing/2014/main" id="{7DBDC247-3C20-4478-9AA8-0FE98F225A23}"/>
              </a:ext>
            </a:extLst>
          </p:cNvPr>
          <p:cNvSpPr/>
          <p:nvPr/>
        </p:nvSpPr>
        <p:spPr>
          <a:xfrm>
            <a:off x="0" y="374"/>
            <a:ext cx="5303520" cy="6857625"/>
          </a:xfrm>
          <a:prstGeom prst="rect">
            <a:avLst/>
          </a:prstGeom>
          <a:solidFill>
            <a:srgbClr val="8C8D8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D4917E-7E16-489F-B65D-5193456984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3" y="685800"/>
            <a:ext cx="3855723" cy="2157883"/>
          </a:xfrm>
        </p:spPr>
        <p:txBody>
          <a:bodyPr/>
          <a:lstStyle>
            <a:lvl1pPr>
              <a:lnSpc>
                <a:spcPct val="84000"/>
              </a:lnSpc>
              <a:defRPr sz="48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B147A73-3C2A-44EC-8197-BD3590D6878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532120" y="0"/>
            <a:ext cx="6659876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F15A7B3-681E-4FD2-8D82-8C96D8AC223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23903" y="2855963"/>
            <a:ext cx="3855723" cy="3011430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6B36C07-D277-4143-8B56-009DD0D6C41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23903" y="6453387"/>
            <a:ext cx="1204575" cy="4046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BBC0C41B-B5B4-4310-BD5A-2B45C4E4B09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205944" y="6453387"/>
            <a:ext cx="2373672" cy="404612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9948748E-6C4E-4690-B9E2-B1EDFB38CE5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883136" y="6453387"/>
            <a:ext cx="1596295" cy="404612"/>
          </a:xfrm>
        </p:spPr>
        <p:txBody>
          <a:bodyPr/>
          <a:lstStyle>
            <a:lvl1pPr>
              <a:defRPr/>
            </a:lvl1pPr>
          </a:lstStyle>
          <a:p>
            <a:pPr lvl="0"/>
            <a:fld id="{8D9FF232-E052-471D-A3BE-D9F94755A498}" type="slidenum">
              <a:t>‹N°›</a:t>
            </a:fld>
            <a:endParaRPr lang="en-US"/>
          </a:p>
        </p:txBody>
      </p:sp>
      <p:sp>
        <p:nvSpPr>
          <p:cNvPr id="9" name="Rectangle 8" title="Divider Bar">
            <a:extLst>
              <a:ext uri="{FF2B5EF4-FFF2-40B4-BE49-F238E27FC236}">
                <a16:creationId xmlns:a16="http://schemas.microsoft.com/office/drawing/2014/main" id="{81314B93-2A68-4A0F-862E-D93BA350C512}"/>
              </a:ext>
            </a:extLst>
          </p:cNvPr>
          <p:cNvSpPr/>
          <p:nvPr/>
        </p:nvSpPr>
        <p:spPr>
          <a:xfrm>
            <a:off x="5303520" y="374"/>
            <a:ext cx="228600" cy="6858000"/>
          </a:xfrm>
          <a:prstGeom prst="rect">
            <a:avLst/>
          </a:prstGeom>
          <a:solidFill>
            <a:srgbClr val="191B0E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05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305C1-FA8E-4212-818E-7CE8D24140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90445-89E0-4847-BE4F-705B44DEC6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735AF-DB05-4365-940D-A74EAB3BE55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390646" y="6453387"/>
            <a:ext cx="1204575" cy="404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191B0E"/>
                </a:solidFill>
                <a:uFillTx/>
                <a:latin typeface="Franklin Gothic Book"/>
              </a:defRPr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1DB84-114A-4E70-B460-8FC76360D8D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2893563" y="6453387"/>
            <a:ext cx="6280830" cy="404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191B0E"/>
                </a:solidFill>
                <a:uFillTx/>
                <a:latin typeface="Franklin Gothic Book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2CBF-246C-4C93-8FD1-63D8D28169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472735" y="6453387"/>
            <a:ext cx="1596295" cy="404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191B0E"/>
                </a:solidFill>
                <a:uFillTx/>
                <a:latin typeface="Franklin Gothic Book"/>
              </a:defRPr>
            </a:lvl1pPr>
          </a:lstStyle>
          <a:p>
            <a:pPr lvl="0"/>
            <a:fld id="{D6C148ED-7935-4820-9D8A-43BF7E56F0DF}" type="slidenum">
              <a:t>‹N°›</a:t>
            </a:fld>
            <a:endParaRPr lang="en-US"/>
          </a:p>
        </p:txBody>
      </p:sp>
      <p:sp>
        <p:nvSpPr>
          <p:cNvPr id="7" name="Rectangle 8" title="Side bar">
            <a:extLst>
              <a:ext uri="{FF2B5EF4-FFF2-40B4-BE49-F238E27FC236}">
                <a16:creationId xmlns:a16="http://schemas.microsoft.com/office/drawing/2014/main" id="{ED7D51AE-1E06-4A82-AB1E-EED25D0F3EF0}"/>
              </a:ext>
            </a:extLst>
          </p:cNvPr>
          <p:cNvSpPr/>
          <p:nvPr/>
        </p:nvSpPr>
        <p:spPr>
          <a:xfrm>
            <a:off x="478094" y="374"/>
            <a:ext cx="228600" cy="6858000"/>
          </a:xfrm>
          <a:prstGeom prst="rect">
            <a:avLst/>
          </a:prstGeom>
          <a:solidFill>
            <a:srgbClr val="191B0E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89000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">
          <a:solidFill>
            <a:srgbClr val="191B0E"/>
          </a:solidFill>
          <a:uFillTx/>
          <a:latin typeface="Franklin Gothic Book"/>
        </a:defRPr>
      </a:lvl1pPr>
    </p:titleStyle>
    <p:bodyStyle>
      <a:lvl1pPr marL="384048" marR="0" lvl="0" indent="-384048" algn="l" defTabSz="914400" rtl="0" fontAlgn="auto" hangingPunct="1">
        <a:lnSpc>
          <a:spcPct val="94000"/>
        </a:lnSpc>
        <a:spcBef>
          <a:spcPts val="1000"/>
        </a:spcBef>
        <a:spcAft>
          <a:spcPts val="200"/>
        </a:spcAft>
        <a:buSzPct val="100000"/>
        <a:buFont typeface="Franklin Gothic Book" pitchFamily="34"/>
        <a:buChar char="■"/>
        <a:tabLst/>
        <a:defRPr lang="fr-FR" sz="2000" b="0" i="0" u="none" strike="noStrike" kern="1200" cap="none" spc="0" baseline="0">
          <a:solidFill>
            <a:srgbClr val="191B0E"/>
          </a:solidFill>
          <a:uFillTx/>
          <a:latin typeface="Franklin Gothic Book"/>
        </a:defRPr>
      </a:lvl1pPr>
      <a:lvl2pPr marL="914400" marR="0" lvl="1" indent="-384048" algn="l" defTabSz="914400" rtl="0" fontAlgn="auto" hangingPunct="1">
        <a:lnSpc>
          <a:spcPct val="94000"/>
        </a:lnSpc>
        <a:spcBef>
          <a:spcPts val="500"/>
        </a:spcBef>
        <a:spcAft>
          <a:spcPts val="200"/>
        </a:spcAft>
        <a:buSzPct val="100000"/>
        <a:buFont typeface="Franklin Gothic Book" pitchFamily="34"/>
        <a:buChar char="–"/>
        <a:tabLst/>
        <a:defRPr lang="fr-FR" sz="2000" b="0" i="1" u="none" strike="noStrike" kern="1200" cap="none" spc="0" baseline="0">
          <a:solidFill>
            <a:srgbClr val="191B0E"/>
          </a:solidFill>
          <a:uFillTx/>
          <a:latin typeface="Franklin Gothic Book"/>
        </a:defRPr>
      </a:lvl2pPr>
      <a:lvl3pPr marL="1371600" marR="0" lvl="2" indent="-384048" algn="l" defTabSz="914400" rtl="0" fontAlgn="auto" hangingPunct="1">
        <a:lnSpc>
          <a:spcPct val="94000"/>
        </a:lnSpc>
        <a:spcBef>
          <a:spcPts val="500"/>
        </a:spcBef>
        <a:spcAft>
          <a:spcPts val="200"/>
        </a:spcAft>
        <a:buSzPct val="100000"/>
        <a:buFont typeface="Franklin Gothic Book" pitchFamily="34"/>
        <a:buChar char="■"/>
        <a:tabLst/>
        <a:defRPr lang="fr-FR" sz="1800" b="0" i="0" u="none" strike="noStrike" kern="1200" cap="none" spc="0" baseline="0">
          <a:solidFill>
            <a:srgbClr val="191B0E"/>
          </a:solidFill>
          <a:uFillTx/>
          <a:latin typeface="Franklin Gothic Book"/>
        </a:defRPr>
      </a:lvl3pPr>
      <a:lvl4pPr marL="1828800" marR="0" lvl="3" indent="-384048" algn="l" defTabSz="914400" rtl="0" fontAlgn="auto" hangingPunct="1">
        <a:lnSpc>
          <a:spcPct val="94000"/>
        </a:lnSpc>
        <a:spcBef>
          <a:spcPts val="500"/>
        </a:spcBef>
        <a:spcAft>
          <a:spcPts val="200"/>
        </a:spcAft>
        <a:buSzPct val="100000"/>
        <a:buFont typeface="Franklin Gothic Book" pitchFamily="34"/>
        <a:buChar char="–"/>
        <a:tabLst/>
        <a:defRPr lang="fr-FR" sz="1800" b="0" i="1" u="none" strike="noStrike" kern="1200" cap="none" spc="0" baseline="0">
          <a:solidFill>
            <a:srgbClr val="191B0E"/>
          </a:solidFill>
          <a:uFillTx/>
          <a:latin typeface="Franklin Gothic Book"/>
        </a:defRPr>
      </a:lvl4pPr>
      <a:lvl5pPr marL="2286000" marR="0" lvl="4" indent="-384048" algn="l" defTabSz="914400" rtl="0" fontAlgn="auto" hangingPunct="1">
        <a:lnSpc>
          <a:spcPct val="94000"/>
        </a:lnSpc>
        <a:spcBef>
          <a:spcPts val="500"/>
        </a:spcBef>
        <a:spcAft>
          <a:spcPts val="200"/>
        </a:spcAft>
        <a:buSzPct val="100000"/>
        <a:buFont typeface="Franklin Gothic Book" pitchFamily="34"/>
        <a:buChar char="■"/>
        <a:tabLst/>
        <a:defRPr lang="fr-FR" sz="1600" b="0" i="0" u="none" strike="noStrike" kern="1200" cap="none" spc="0" baseline="0">
          <a:solidFill>
            <a:srgbClr val="191B0E"/>
          </a:solidFill>
          <a:uFillTx/>
          <a:latin typeface="Franklin Gothic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BACE5D-9644-45CC-A566-92FB265C4A46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 dirty="0" err="1"/>
              <a:t>Editcalc</a:t>
            </a:r>
            <a:r>
              <a:rPr lang="fr-FR" dirty="0"/>
              <a:t> v2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3D30B46-849F-4E80-B93E-707F8194B02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fr-FR"/>
              <a:t>Par Jacky, Anthony, et Rabah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BDADBB-2B6C-4726-847E-3601E6C8AE5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8DFBD469-C758-4C3F-823E-B536504403B8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86C3FF-C8E6-4FCD-96F5-7138CBC8B9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5151" y="2686049"/>
            <a:ext cx="4161697" cy="1485900"/>
          </a:xfrm>
        </p:spPr>
        <p:txBody>
          <a:bodyPr anchorCtr="1"/>
          <a:lstStyle/>
          <a:p>
            <a:pPr lvl="0" algn="ctr"/>
            <a:r>
              <a:rPr lang="fr-FR" dirty="0">
                <a:latin typeface="Georgia Pro Cond Semibold" pitchFamily="18"/>
              </a:rPr>
              <a:t>Maquettes finales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B6C4516-602A-47F5-9220-30556C15A65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9472735" y="6453387"/>
            <a:ext cx="1596295" cy="404612"/>
          </a:xfrm>
        </p:spPr>
        <p:txBody>
          <a:bodyPr/>
          <a:lstStyle/>
          <a:p>
            <a:pPr lvl="0"/>
            <a:fld id="{1FA16772-8024-4CCD-9B55-EE8272919B64}" type="slidenum">
              <a:rPr lang="fr-FR" smtClean="0"/>
              <a:t>10</a:t>
            </a:fld>
            <a:endParaRPr lang="fr-FR"/>
          </a:p>
        </p:txBody>
      </p:sp>
      <p:pic>
        <p:nvPicPr>
          <p:cNvPr id="14" name="Espace réservé du contenu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A6D64D6-B34A-4FFD-8702-AE68FE987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43350" cy="6901922"/>
          </a:xfrm>
        </p:spPr>
      </p:pic>
      <p:pic>
        <p:nvPicPr>
          <p:cNvPr id="17" name="Image 16" descr="Une image contenant texte, tableau blanc, vieux, homme&#10;&#10;Description générée automatiquement">
            <a:extLst>
              <a:ext uri="{FF2B5EF4-FFF2-40B4-BE49-F238E27FC236}">
                <a16:creationId xmlns:a16="http://schemas.microsoft.com/office/drawing/2014/main" id="{8021A2C6-B678-4275-9202-56D8D029C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282" y="-1"/>
            <a:ext cx="3841653" cy="6858000"/>
          </a:xfrm>
          <a:prstGeom prst="rect">
            <a:avLst/>
          </a:prstGeom>
        </p:spPr>
      </p:pic>
      <p:cxnSp>
        <p:nvCxnSpPr>
          <p:cNvPr id="22" name="Connecteur droit 10">
            <a:extLst>
              <a:ext uri="{FF2B5EF4-FFF2-40B4-BE49-F238E27FC236}">
                <a16:creationId xmlns:a16="http://schemas.microsoft.com/office/drawing/2014/main" id="{A810B548-3592-48C7-AF6C-421D6D2776E6}"/>
              </a:ext>
            </a:extLst>
          </p:cNvPr>
          <p:cNvCxnSpPr/>
          <p:nvPr/>
        </p:nvCxnSpPr>
        <p:spPr>
          <a:xfrm flipH="1" flipV="1">
            <a:off x="4015151" y="523841"/>
            <a:ext cx="840581" cy="14073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24" name="Connecteur droit 10">
            <a:extLst>
              <a:ext uri="{FF2B5EF4-FFF2-40B4-BE49-F238E27FC236}">
                <a16:creationId xmlns:a16="http://schemas.microsoft.com/office/drawing/2014/main" id="{FC47B76E-E242-4D76-881D-EE547681F2E3}"/>
              </a:ext>
            </a:extLst>
          </p:cNvPr>
          <p:cNvCxnSpPr/>
          <p:nvPr/>
        </p:nvCxnSpPr>
        <p:spPr>
          <a:xfrm flipH="1" flipV="1">
            <a:off x="7408071" y="6306011"/>
            <a:ext cx="840581" cy="14073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sp>
        <p:nvSpPr>
          <p:cNvPr id="25" name="ZoneTexte 12">
            <a:extLst>
              <a:ext uri="{FF2B5EF4-FFF2-40B4-BE49-F238E27FC236}">
                <a16:creationId xmlns:a16="http://schemas.microsoft.com/office/drawing/2014/main" id="{52E3CD1E-7E97-4B83-90BA-DCD0DEBFE55F}"/>
              </a:ext>
            </a:extLst>
          </p:cNvPr>
          <p:cNvSpPr txBox="1"/>
          <p:nvPr/>
        </p:nvSpPr>
        <p:spPr>
          <a:xfrm>
            <a:off x="4957916" y="339175"/>
            <a:ext cx="319548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" pitchFamily="34"/>
              </a:rPr>
              <a:t>S’affiche en cas de mauvaise réponse</a:t>
            </a:r>
          </a:p>
        </p:txBody>
      </p:sp>
      <p:sp>
        <p:nvSpPr>
          <p:cNvPr id="26" name="ZoneTexte 12">
            <a:extLst>
              <a:ext uri="{FF2B5EF4-FFF2-40B4-BE49-F238E27FC236}">
                <a16:creationId xmlns:a16="http://schemas.microsoft.com/office/drawing/2014/main" id="{A044679E-B83B-414D-A80B-82CDFC672C54}"/>
              </a:ext>
            </a:extLst>
          </p:cNvPr>
          <p:cNvSpPr txBox="1"/>
          <p:nvPr/>
        </p:nvSpPr>
        <p:spPr>
          <a:xfrm>
            <a:off x="3937642" y="5954641"/>
            <a:ext cx="3359989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" pitchFamily="34"/>
              </a:rPr>
              <a:t>S’affiche en cas de bonne réponse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28C0D9F-8B43-42B5-8FE0-651AE3B19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933950" cy="6870449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761670-FC78-4760-94A5-A57E774A177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11</a:t>
            </a:fld>
            <a:endParaRPr lang="fr-FR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0741F9FF-1312-4AF8-A925-711C5F8DD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27" y="12448"/>
            <a:ext cx="4853773" cy="6858000"/>
          </a:xfrm>
          <a:prstGeom prst="rect">
            <a:avLst/>
          </a:prstGeom>
        </p:spPr>
      </p:pic>
      <p:cxnSp>
        <p:nvCxnSpPr>
          <p:cNvPr id="9" name="Connecteur droit 10">
            <a:extLst>
              <a:ext uri="{FF2B5EF4-FFF2-40B4-BE49-F238E27FC236}">
                <a16:creationId xmlns:a16="http://schemas.microsoft.com/office/drawing/2014/main" id="{C4E8D34B-1780-4443-8C47-C3BE35467B64}"/>
              </a:ext>
            </a:extLst>
          </p:cNvPr>
          <p:cNvCxnSpPr>
            <a:cxnSpLocks/>
          </p:cNvCxnSpPr>
          <p:nvPr/>
        </p:nvCxnSpPr>
        <p:spPr>
          <a:xfrm flipV="1">
            <a:off x="5143500" y="210012"/>
            <a:ext cx="1" cy="818688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2B3E0F-6F5B-411F-B79C-2DE68A11DE25}"/>
              </a:ext>
            </a:extLst>
          </p:cNvPr>
          <p:cNvCxnSpPr>
            <a:cxnSpLocks/>
          </p:cNvCxnSpPr>
          <p:nvPr/>
        </p:nvCxnSpPr>
        <p:spPr>
          <a:xfrm flipV="1">
            <a:off x="7068457" y="5837005"/>
            <a:ext cx="1" cy="818688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sp>
        <p:nvSpPr>
          <p:cNvPr id="12" name="ZoneTexte 12">
            <a:extLst>
              <a:ext uri="{FF2B5EF4-FFF2-40B4-BE49-F238E27FC236}">
                <a16:creationId xmlns:a16="http://schemas.microsoft.com/office/drawing/2014/main" id="{FF896E3B-C375-401F-95C7-07486F9D8687}"/>
              </a:ext>
            </a:extLst>
          </p:cNvPr>
          <p:cNvSpPr txBox="1"/>
          <p:nvPr/>
        </p:nvSpPr>
        <p:spPr>
          <a:xfrm rot="5400000">
            <a:off x="3318116" y="2745618"/>
            <a:ext cx="3650767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" pitchFamily="34"/>
              </a:rPr>
              <a:t>Maquette V2.1</a:t>
            </a:r>
            <a:r>
              <a:rPr lang="fr-FR" sz="1800" b="0" i="0" u="none" strike="noStrike" kern="1200" cap="none" spc="0" dirty="0">
                <a:solidFill>
                  <a:srgbClr val="000000"/>
                </a:solidFill>
                <a:uFillTx/>
                <a:latin typeface="Bahnschrift Light" pitchFamily="34"/>
              </a:rPr>
              <a:t> (Perdu + réponse)</a:t>
            </a: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Bahnschrift Light" pitchFamily="34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84EAF4F-74CF-48BC-AB70-364D91E7A89B}"/>
              </a:ext>
            </a:extLst>
          </p:cNvPr>
          <p:cNvSpPr txBox="1"/>
          <p:nvPr/>
        </p:nvSpPr>
        <p:spPr>
          <a:xfrm rot="16200000">
            <a:off x="5204072" y="3743923"/>
            <a:ext cx="3650767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" pitchFamily="34"/>
              </a:rPr>
              <a:t>Maquette V2.2 (Gagner)</a:t>
            </a:r>
          </a:p>
        </p:txBody>
      </p:sp>
    </p:spTree>
    <p:extLst>
      <p:ext uri="{BB962C8B-B14F-4D97-AF65-F5344CB8AC3E}">
        <p14:creationId xmlns:p14="http://schemas.microsoft.com/office/powerpoint/2010/main" val="1341355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5">
            <a:extLst>
              <a:ext uri="{FF2B5EF4-FFF2-40B4-BE49-F238E27FC236}">
                <a16:creationId xmlns:a16="http://schemas.microsoft.com/office/drawing/2014/main" id="{CF52A2C4-C139-4663-ADC7-0988B44451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827"/>
          <a:stretch>
            <a:fillRect/>
          </a:stretch>
        </p:blipFill>
        <p:spPr>
          <a:xfrm>
            <a:off x="18" y="0"/>
            <a:ext cx="12191978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6440412-4646-4E04-BC9E-85213FD265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9736" y="2135776"/>
            <a:ext cx="4891884" cy="1025938"/>
          </a:xfrm>
          <a:solidFill>
            <a:srgbClr val="000000">
              <a:alpha val="80000"/>
            </a:srgbClr>
          </a:solidFill>
        </p:spPr>
        <p:txBody>
          <a:bodyPr anchor="ctr"/>
          <a:lstStyle/>
          <a:p>
            <a:pPr lvl="0"/>
            <a:r>
              <a:rPr lang="fr-FR" sz="3600">
                <a:solidFill>
                  <a:srgbClr val="EFEDE3"/>
                </a:solidFill>
                <a:latin typeface="Georgia Pro Cond Semibold" pitchFamily="18"/>
              </a:rPr>
              <a:t>Présentation technique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EDBFB98-38C3-47A2-9013-1398AE5F5A7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89736" y="3161714"/>
            <a:ext cx="4891884" cy="1420836"/>
          </a:xfrm>
          <a:solidFill>
            <a:srgbClr val="000000">
              <a:alpha val="80000"/>
            </a:srgbClr>
          </a:solidFill>
        </p:spPr>
        <p:txBody>
          <a:bodyPr/>
          <a:lstStyle/>
          <a:p>
            <a:pPr marL="0" lvl="0" indent="0">
              <a:buNone/>
            </a:pPr>
            <a:r>
              <a:rPr lang="fr-FR" sz="1900" dirty="0">
                <a:solidFill>
                  <a:srgbClr val="EFEDE3"/>
                </a:solidFill>
              </a:rPr>
              <a:t>- Utilisation des composants Swing</a:t>
            </a:r>
          </a:p>
          <a:p>
            <a:pPr marL="0" lvl="0" indent="0">
              <a:buNone/>
            </a:pPr>
            <a:r>
              <a:rPr lang="fr-FR" sz="1900" dirty="0">
                <a:solidFill>
                  <a:srgbClr val="EFEDE3"/>
                </a:solidFill>
              </a:rPr>
              <a:t>- Création d’une interface Homme-Machine</a:t>
            </a:r>
          </a:p>
          <a:p>
            <a:pPr marL="0" lvl="0" indent="0">
              <a:buNone/>
            </a:pPr>
            <a:r>
              <a:rPr lang="fr-FR" sz="1900" dirty="0">
                <a:solidFill>
                  <a:srgbClr val="EFEDE3"/>
                </a:solidFill>
              </a:rPr>
              <a:t>- Modification du design et du code source</a:t>
            </a:r>
          </a:p>
          <a:p>
            <a:pPr marL="0" lvl="0" indent="0">
              <a:buNone/>
            </a:pPr>
            <a:endParaRPr lang="fr-FR" sz="1900" dirty="0">
              <a:solidFill>
                <a:srgbClr val="EFEDE3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A212D5-E10A-4B92-8517-8B63478FE1D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12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BCA8D3-85E3-46A9-A862-78B2EDCEC6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9309" y="507034"/>
            <a:ext cx="9601200" cy="1485900"/>
          </a:xfrm>
        </p:spPr>
        <p:txBody>
          <a:bodyPr anchorCtr="1"/>
          <a:lstStyle/>
          <a:p>
            <a:pPr lvl="0" algn="ctr"/>
            <a:r>
              <a:rPr lang="fr-FR">
                <a:latin typeface="Georgia Pro Cond Semibold" pitchFamily="18"/>
              </a:rPr>
              <a:t>La création et disposition des éléments</a:t>
            </a:r>
          </a:p>
        </p:txBody>
      </p:sp>
      <p:sp>
        <p:nvSpPr>
          <p:cNvPr id="3" name="ZoneTexte 5">
            <a:extLst>
              <a:ext uri="{FF2B5EF4-FFF2-40B4-BE49-F238E27FC236}">
                <a16:creationId xmlns:a16="http://schemas.microsoft.com/office/drawing/2014/main" id="{B8320340-E26A-44C9-B4EB-A26D65BBEB6C}"/>
              </a:ext>
            </a:extLst>
          </p:cNvPr>
          <p:cNvSpPr txBox="1"/>
          <p:nvPr/>
        </p:nvSpPr>
        <p:spPr>
          <a:xfrm>
            <a:off x="1001487" y="1531272"/>
            <a:ext cx="9971312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Les composants Swing permettent de créer les éléments graphique.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Les éléments sont disposés manuellement, et leurs apparences peuvent être modifiées depuis la palette Swing,</a:t>
            </a: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59C6F05C-A90E-42E2-AD73-619098B76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6" y="2813745"/>
            <a:ext cx="10193758" cy="3537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C5DE8D-86A5-4144-BEF0-1CF60D687DF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13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443364-D7F6-4EDA-94DA-6E5C5F05C7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9227" y="500268"/>
            <a:ext cx="9601200" cy="1485900"/>
          </a:xfrm>
        </p:spPr>
        <p:txBody>
          <a:bodyPr anchorCtr="1"/>
          <a:lstStyle/>
          <a:p>
            <a:pPr lvl="0" algn="ctr"/>
            <a:r>
              <a:rPr lang="fr-FR" dirty="0">
                <a:latin typeface="Georgia Pro Cond Semibold" pitchFamily="18"/>
              </a:rPr>
              <a:t>La programmation des éléments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6C2D510F-C4C0-465D-A23B-C0D10E0B1A0C}"/>
              </a:ext>
            </a:extLst>
          </p:cNvPr>
          <p:cNvSpPr txBox="1"/>
          <p:nvPr/>
        </p:nvSpPr>
        <p:spPr>
          <a:xfrm>
            <a:off x="1219196" y="1571533"/>
            <a:ext cx="9939125" cy="12926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" pitchFamily="34"/>
              </a:rPr>
              <a:t>Disposer les éléments ne suffit pas, il faut les lier, leur attribuer des méthodes…</a:t>
            </a:r>
            <a:r>
              <a:rPr lang="fr-FR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Bahnschrift Light" pitchFamily="34"/>
              </a:rPr>
              <a:t>etc</a:t>
            </a: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Bahnschrift Light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" pitchFamily="34"/>
              </a:rPr>
              <a:t>Pour cela, nous devons aller dans « Source » ou bien faire un double-clic sur l’élément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" pitchFamily="34"/>
              </a:rPr>
              <a:t>qu’on veut programmer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Franklin Gothic Book"/>
            </a:endParaRPr>
          </a:p>
        </p:txBody>
      </p:sp>
      <p:pic>
        <p:nvPicPr>
          <p:cNvPr id="4" name="Image 5">
            <a:extLst>
              <a:ext uri="{FF2B5EF4-FFF2-40B4-BE49-F238E27FC236}">
                <a16:creationId xmlns:a16="http://schemas.microsoft.com/office/drawing/2014/main" id="{85F17F3F-4EA8-4A1D-91D5-03A7FD6B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791" y="2736954"/>
            <a:ext cx="3792080" cy="3620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4EFFBC-EE1F-405C-B2EB-6FA36B65514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14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B0AF043-DA63-4AF5-8261-9866C1CF5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98" y="3057525"/>
            <a:ext cx="7138182" cy="742950"/>
          </a:xfrm>
        </p:spPr>
        <p:txBody>
          <a:bodyPr>
            <a:noAutofit/>
          </a:bodyPr>
          <a:lstStyle/>
          <a:p>
            <a:r>
              <a:rPr lang="fr-FR" sz="6600" dirty="0">
                <a:latin typeface="Georgia Pro Cond Semibold" pitchFamily="18"/>
              </a:rPr>
              <a:t>Descriptif du code</a:t>
            </a:r>
            <a:endParaRPr lang="fr-FR" sz="66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DB9426-AF5E-4F86-A8E4-A35184A7D37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43693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pture d’écran, assis, table, moniteur&#10;&#10;Description générée automatiquement">
            <a:extLst>
              <a:ext uri="{FF2B5EF4-FFF2-40B4-BE49-F238E27FC236}">
                <a16:creationId xmlns:a16="http://schemas.microsoft.com/office/drawing/2014/main" id="{3A38896E-D9CA-4E6F-9742-2774EB365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69373" cy="3276600"/>
          </a:xfrm>
          <a:prstGeom prst="rect">
            <a:avLst/>
          </a:prstGeom>
        </p:spPr>
      </p:pic>
      <p:pic>
        <p:nvPicPr>
          <p:cNvPr id="7" name="Image 6" descr="Une image contenant intérieur, assis, moniteur, noir&#10;&#10;Description générée automatiquement">
            <a:extLst>
              <a:ext uri="{FF2B5EF4-FFF2-40B4-BE49-F238E27FC236}">
                <a16:creationId xmlns:a16="http://schemas.microsoft.com/office/drawing/2014/main" id="{EA4525DC-8B42-4EE7-817A-52142E133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364" y="3581400"/>
            <a:ext cx="10432636" cy="3276600"/>
          </a:xfrm>
          <a:prstGeom prst="rect">
            <a:avLst/>
          </a:prstGeom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83D97E44-E469-4F1B-AC78-9F37313E317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9472735" y="6453388"/>
            <a:ext cx="1596295" cy="404612"/>
          </a:xfrm>
        </p:spPr>
        <p:txBody>
          <a:bodyPr/>
          <a:lstStyle/>
          <a:p>
            <a:pPr lvl="0"/>
            <a:fld id="{1FA16772-8024-4CCD-9B55-EE8272919B64}" type="slidenum">
              <a:rPr lang="fr-FR" smtClean="0">
                <a:solidFill>
                  <a:schemeClr val="bg1"/>
                </a:solidFill>
              </a:rPr>
              <a:t>16</a:t>
            </a:fld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74BC9A9-8A85-4E13-AAD4-6DCD4C0A3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941693" cy="3429000"/>
          </a:xfrm>
          <a:prstGeom prst="rect">
            <a:avLst/>
          </a:prstGeom>
        </p:spPr>
      </p:pic>
      <p:pic>
        <p:nvPicPr>
          <p:cNvPr id="6" name="Image 5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E030AFA8-B546-440F-B8DC-B76A98F1B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308" y="3566022"/>
            <a:ext cx="7941692" cy="3291977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8EB517CA-D65F-4C3A-BA8D-DE70AC1BBE2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>
                <a:solidFill>
                  <a:schemeClr val="bg1"/>
                </a:solidFill>
              </a:rPr>
              <a:t>17</a:t>
            </a:fld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DF2F1FC4-B2E0-43FF-8D6A-B9C3B342FE1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18</a:t>
            </a:fld>
            <a:endParaRPr lang="fr-FR"/>
          </a:p>
        </p:txBody>
      </p:sp>
      <p:pic>
        <p:nvPicPr>
          <p:cNvPr id="5" name="Image 4" descr="Une image contenant ordinateur&#10;&#10;Description générée automatiquement">
            <a:extLst>
              <a:ext uri="{FF2B5EF4-FFF2-40B4-BE49-F238E27FC236}">
                <a16:creationId xmlns:a16="http://schemas.microsoft.com/office/drawing/2014/main" id="{B7FFB569-9D0B-40CB-839F-72BFDA5F6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54" y="802788"/>
            <a:ext cx="10391892" cy="525242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01D77662-20E6-45AB-971D-ECF19ACE957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19</a:t>
            </a:fld>
            <a:endParaRPr lang="fr-FR"/>
          </a:p>
        </p:txBody>
      </p:sp>
      <p:pic>
        <p:nvPicPr>
          <p:cNvPr id="3" name="Image 2" descr="Une image contenant moniteur, capture d’écran, intérieur, assis&#10;&#10;Description générée automatiquement">
            <a:extLst>
              <a:ext uri="{FF2B5EF4-FFF2-40B4-BE49-F238E27FC236}">
                <a16:creationId xmlns:a16="http://schemas.microsoft.com/office/drawing/2014/main" id="{4F1C23B9-C285-4583-B387-83E0A1E3C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95" y="773413"/>
            <a:ext cx="10375809" cy="531117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AE8B29-E077-4FDB-894B-3C72707EDC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6612" y="498503"/>
            <a:ext cx="4285943" cy="1485900"/>
          </a:xfrm>
        </p:spPr>
        <p:txBody>
          <a:bodyPr anchorCtr="1"/>
          <a:lstStyle/>
          <a:p>
            <a:pPr lvl="0" algn="ctr"/>
            <a:r>
              <a:rPr lang="fr-FR" dirty="0">
                <a:latin typeface="Georgia Pro Cond Semibold" pitchFamily="18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669015-6F0B-40B2-BDB2-43485914A09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95400" y="1850987"/>
            <a:ext cx="9601200" cy="4238327"/>
          </a:xfrm>
        </p:spPr>
        <p:txBody>
          <a:bodyPr/>
          <a:lstStyle/>
          <a:p>
            <a:pPr marL="0" lvl="0" indent="0" algn="r">
              <a:lnSpc>
                <a:spcPct val="70000"/>
              </a:lnSpc>
              <a:buNone/>
            </a:pPr>
            <a:r>
              <a:rPr lang="fr-FR" sz="2300" b="1" dirty="0">
                <a:latin typeface="Bahnschrift SemiLight" pitchFamily="34"/>
              </a:rPr>
              <a:t>Présentation</a:t>
            </a:r>
            <a:r>
              <a:rPr lang="fr-FR" sz="2300" dirty="0">
                <a:latin typeface="Bahnschrift SemiLight" pitchFamily="34"/>
              </a:rPr>
              <a:t>……………………………………………………………………………………………………Page 3</a:t>
            </a:r>
          </a:p>
          <a:p>
            <a:pPr marL="0" lvl="0" indent="0" algn="r">
              <a:lnSpc>
                <a:spcPct val="70000"/>
              </a:lnSpc>
              <a:buNone/>
            </a:pPr>
            <a:r>
              <a:rPr lang="fr-FR" sz="2300" b="1" dirty="0">
                <a:latin typeface="Bahnschrift SemiLight" pitchFamily="34"/>
              </a:rPr>
              <a:t>Compréhension du besoin</a:t>
            </a:r>
            <a:r>
              <a:rPr lang="fr-FR" sz="2300" dirty="0">
                <a:latin typeface="Bahnschrift SemiLight" pitchFamily="34"/>
              </a:rPr>
              <a:t>…………………………………………………………………………Page 4</a:t>
            </a:r>
          </a:p>
          <a:p>
            <a:pPr marL="0" lvl="0" indent="0" algn="r">
              <a:lnSpc>
                <a:spcPct val="70000"/>
              </a:lnSpc>
              <a:buNone/>
            </a:pPr>
            <a:r>
              <a:rPr lang="fr-FR" sz="2300" b="1" dirty="0">
                <a:latin typeface="Bahnschrift SemiLight" pitchFamily="34"/>
              </a:rPr>
              <a:t>Choix du thème</a:t>
            </a:r>
            <a:r>
              <a:rPr lang="fr-FR" sz="2300" dirty="0">
                <a:latin typeface="Bahnschrift SemiLight" pitchFamily="34"/>
              </a:rPr>
              <a:t>………………………………………………………………………………………………Page 8</a:t>
            </a:r>
          </a:p>
          <a:p>
            <a:pPr marL="0" lvl="0" indent="0" algn="r">
              <a:lnSpc>
                <a:spcPct val="70000"/>
              </a:lnSpc>
              <a:buNone/>
            </a:pPr>
            <a:r>
              <a:rPr lang="fr-FR" sz="2300" b="1" dirty="0">
                <a:latin typeface="Bahnschrift SemiLight" pitchFamily="34"/>
              </a:rPr>
              <a:t>Maquettes</a:t>
            </a:r>
            <a:r>
              <a:rPr lang="fr-FR" sz="2300" dirty="0">
                <a:latin typeface="Bahnschrift SemiLight" pitchFamily="34"/>
              </a:rPr>
              <a:t>…………………………………………………………………………………………………….….Page 9</a:t>
            </a:r>
          </a:p>
          <a:p>
            <a:pPr marL="0" lvl="0" indent="0" algn="r">
              <a:lnSpc>
                <a:spcPct val="70000"/>
              </a:lnSpc>
              <a:buNone/>
            </a:pPr>
            <a:r>
              <a:rPr lang="fr-FR" sz="2300" b="1" dirty="0">
                <a:latin typeface="Bahnschrift SemiLight" pitchFamily="34"/>
              </a:rPr>
              <a:t>Présentation technique</a:t>
            </a:r>
            <a:r>
              <a:rPr lang="fr-FR" sz="2300" dirty="0">
                <a:latin typeface="Bahnschrift SemiLight" pitchFamily="34"/>
              </a:rPr>
              <a:t>…………………………………………………………………………….Page 12</a:t>
            </a:r>
          </a:p>
          <a:p>
            <a:pPr marL="0" lvl="0" indent="0" algn="r">
              <a:lnSpc>
                <a:spcPct val="70000"/>
              </a:lnSpc>
              <a:buNone/>
            </a:pPr>
            <a:r>
              <a:rPr lang="fr-FR" sz="2300" b="1" dirty="0">
                <a:latin typeface="Bahnschrift SemiLight" pitchFamily="34"/>
              </a:rPr>
              <a:t>Organisation</a:t>
            </a:r>
            <a:r>
              <a:rPr lang="fr-FR" sz="2300" dirty="0">
                <a:latin typeface="Bahnschrift SemiLight" pitchFamily="34"/>
              </a:rPr>
              <a:t>…………………………………………………………………………………………………Page 26</a:t>
            </a:r>
          </a:p>
          <a:p>
            <a:pPr marL="0" lvl="0" indent="0" algn="r">
              <a:lnSpc>
                <a:spcPct val="70000"/>
              </a:lnSpc>
              <a:buNone/>
            </a:pPr>
            <a:r>
              <a:rPr lang="fr-FR" sz="2300" b="1" dirty="0">
                <a:latin typeface="Bahnschrift SemiLight" pitchFamily="34"/>
              </a:rPr>
              <a:t>Intégration continue </a:t>
            </a:r>
            <a:r>
              <a:rPr lang="fr-FR" sz="2300" dirty="0">
                <a:latin typeface="Bahnschrift SemiLight" pitchFamily="34"/>
              </a:rPr>
              <a:t>………………………………………………………………………………….Page 28</a:t>
            </a:r>
          </a:p>
          <a:p>
            <a:pPr marL="0" lvl="0" indent="0" algn="r">
              <a:lnSpc>
                <a:spcPct val="70000"/>
              </a:lnSpc>
              <a:buNone/>
            </a:pPr>
            <a:r>
              <a:rPr lang="fr-FR" sz="2300" b="1" dirty="0">
                <a:latin typeface="Bahnschrift SemiLight" pitchFamily="34"/>
              </a:rPr>
              <a:t>Bilan </a:t>
            </a:r>
            <a:r>
              <a:rPr lang="fr-FR" sz="2300" dirty="0">
                <a:latin typeface="Bahnschrift SemiLight" pitchFamily="34"/>
              </a:rPr>
              <a:t>……………………………………………………………………………………………………………....Page 32</a:t>
            </a:r>
          </a:p>
          <a:p>
            <a:pPr marL="0" lvl="0" indent="0" algn="r">
              <a:lnSpc>
                <a:spcPct val="70000"/>
              </a:lnSpc>
              <a:buNone/>
            </a:pPr>
            <a:r>
              <a:rPr lang="fr-FR" sz="2300" b="1" dirty="0">
                <a:latin typeface="Bahnschrift SemiLight" pitchFamily="34"/>
              </a:rPr>
              <a:t>Conclusion </a:t>
            </a:r>
            <a:r>
              <a:rPr lang="fr-FR" sz="2300" dirty="0">
                <a:latin typeface="Bahnschrift SemiLight" pitchFamily="34"/>
              </a:rPr>
              <a:t>……………………………………………………………………………………………………Page 35</a:t>
            </a:r>
          </a:p>
          <a:p>
            <a:pPr marL="0" lvl="0" indent="0">
              <a:buNone/>
            </a:pPr>
            <a:endParaRPr lang="fr-FR" dirty="0"/>
          </a:p>
          <a:p>
            <a:pPr marL="0" lvl="0" indent="0">
              <a:buNone/>
            </a:pPr>
            <a:endParaRPr lang="fr-FR" dirty="0"/>
          </a:p>
          <a:p>
            <a:pPr marL="0" lvl="0" indent="0">
              <a:buNone/>
            </a:pPr>
            <a:endParaRPr lang="fr-FR" dirty="0"/>
          </a:p>
          <a:p>
            <a:pPr marL="0" lvl="0" indent="0">
              <a:buNone/>
            </a:pPr>
            <a:endParaRPr lang="fr-FR" dirty="0"/>
          </a:p>
          <a:p>
            <a:pPr marL="0" lvl="0" indent="0">
              <a:buNone/>
            </a:pP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654F23-7CB7-4C55-A3CF-0ED4866F529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5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3FB0C5-2047-44FF-9F4D-B75BDF100FD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20</a:t>
            </a:fld>
            <a:endParaRPr lang="fr-FR"/>
          </a:p>
        </p:txBody>
      </p:sp>
      <p:pic>
        <p:nvPicPr>
          <p:cNvPr id="6" name="Image 5" descr="Une image contenant capture d’écran, moniteur, ordinateur, portable&#10;&#10;Description générée automatiquement">
            <a:extLst>
              <a:ext uri="{FF2B5EF4-FFF2-40B4-BE49-F238E27FC236}">
                <a16:creationId xmlns:a16="http://schemas.microsoft.com/office/drawing/2014/main" id="{B8A0B826-DB8B-4294-BB73-1E97BFFD7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744673"/>
            <a:ext cx="10287490" cy="53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6023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capture d’écran, assis, portable, écran&#10;&#10;Description générée automatiquement">
            <a:extLst>
              <a:ext uri="{FF2B5EF4-FFF2-40B4-BE49-F238E27FC236}">
                <a16:creationId xmlns:a16="http://schemas.microsoft.com/office/drawing/2014/main" id="{8355DF6B-DC12-4824-BD75-A00EAE128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57" y="768792"/>
            <a:ext cx="10164686" cy="5320416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DDCDEB-C96B-4110-91A4-7B7C2CA6395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8070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moniteur, assis, écran, ordinateur&#10;&#10;Description générée automatiquement">
            <a:extLst>
              <a:ext uri="{FF2B5EF4-FFF2-40B4-BE49-F238E27FC236}">
                <a16:creationId xmlns:a16="http://schemas.microsoft.com/office/drawing/2014/main" id="{14522B4B-3DA4-4697-A247-66D444B4F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35" y="807243"/>
            <a:ext cx="10162330" cy="524351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68A4DB-CE5E-4F0C-AAFB-21A9F5B3D3F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336513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portable, ordinateur, écran, moniteur&#10;&#10;Description générée automatiquement">
            <a:extLst>
              <a:ext uri="{FF2B5EF4-FFF2-40B4-BE49-F238E27FC236}">
                <a16:creationId xmlns:a16="http://schemas.microsoft.com/office/drawing/2014/main" id="{CE803AAE-CCA8-4B81-BFFA-587F3FF32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26" y="932685"/>
            <a:ext cx="10357948" cy="499263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1A2652-A99F-4CE5-9FAE-1F6D6686F02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98549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ordinateur, assis, moniteur, portable&#10;&#10;Description générée automatiquement">
            <a:extLst>
              <a:ext uri="{FF2B5EF4-FFF2-40B4-BE49-F238E27FC236}">
                <a16:creationId xmlns:a16="http://schemas.microsoft.com/office/drawing/2014/main" id="{48492A08-8B2A-493D-AB75-0965D8611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704850"/>
            <a:ext cx="10395432" cy="5392057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E0062F-2F5C-4747-88EA-3565A085931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9472735" y="6453387"/>
            <a:ext cx="1596295" cy="404612"/>
          </a:xfrm>
        </p:spPr>
        <p:txBody>
          <a:bodyPr/>
          <a:lstStyle/>
          <a:p>
            <a:pPr lvl="0"/>
            <a:fld id="{1FA16772-8024-4CCD-9B55-EE8272919B6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48590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capture d’écran, assis, table, noir&#10;&#10;Description générée automatiquement">
            <a:extLst>
              <a:ext uri="{FF2B5EF4-FFF2-40B4-BE49-F238E27FC236}">
                <a16:creationId xmlns:a16="http://schemas.microsoft.com/office/drawing/2014/main" id="{891A1816-57CD-4150-AB44-5E33254B0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55" y="752475"/>
            <a:ext cx="10220090" cy="535305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0593A4-3D96-48D8-A188-F8643F09A86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867093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D67FF6-C9F7-4BC8-AB03-2310049592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3995" y="467395"/>
            <a:ext cx="9601200" cy="1485900"/>
          </a:xfrm>
        </p:spPr>
        <p:txBody>
          <a:bodyPr anchorCtr="1"/>
          <a:lstStyle/>
          <a:p>
            <a:pPr lvl="0" algn="ctr"/>
            <a:r>
              <a:rPr lang="fr-FR">
                <a:latin typeface="Georgia Pro Cond Semibold" pitchFamily="18"/>
              </a:rPr>
              <a:t>Organisation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0E3D21-04F0-48F3-9D5E-9B3AA8623D8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6604" y="2252614"/>
            <a:ext cx="5240216" cy="3877532"/>
          </a:xfrm>
        </p:spPr>
        <p:txBody>
          <a:bodyPr/>
          <a:lstStyle/>
          <a:p>
            <a:pPr marL="0" lvl="0" indent="0">
              <a:lnSpc>
                <a:spcPct val="84000"/>
              </a:lnSpc>
              <a:buNone/>
            </a:pPr>
            <a:r>
              <a:rPr lang="fr-FR" dirty="0">
                <a:latin typeface="Bahnschrift Light" pitchFamily="34"/>
              </a:rPr>
              <a:t>Ressources logicielles :</a:t>
            </a:r>
          </a:p>
          <a:p>
            <a:pPr lvl="0">
              <a:lnSpc>
                <a:spcPct val="84000"/>
              </a:lnSpc>
              <a:buFont typeface="Wingdings" pitchFamily="2"/>
              <a:buChar char="§"/>
            </a:pPr>
            <a:r>
              <a:rPr lang="fr-FR" dirty="0" err="1">
                <a:latin typeface="Bahnschrift Light" pitchFamily="34"/>
              </a:rPr>
              <a:t>Netbeans</a:t>
            </a:r>
            <a:r>
              <a:rPr lang="fr-FR" dirty="0">
                <a:latin typeface="Bahnschrift Light" pitchFamily="34"/>
              </a:rPr>
              <a:t> et Swing</a:t>
            </a:r>
          </a:p>
          <a:p>
            <a:pPr lvl="0">
              <a:lnSpc>
                <a:spcPct val="84000"/>
              </a:lnSpc>
              <a:buFont typeface="Wingdings" pitchFamily="2"/>
              <a:buChar char="§"/>
            </a:pPr>
            <a:r>
              <a:rPr lang="fr-FR" dirty="0">
                <a:latin typeface="Bahnschrift Light" pitchFamily="34"/>
              </a:rPr>
              <a:t>Discord (Communication)</a:t>
            </a:r>
          </a:p>
          <a:p>
            <a:pPr lvl="0">
              <a:lnSpc>
                <a:spcPct val="84000"/>
              </a:lnSpc>
              <a:buFont typeface="Wingdings" pitchFamily="2"/>
              <a:buChar char="§"/>
            </a:pPr>
            <a:r>
              <a:rPr lang="fr-FR" dirty="0">
                <a:latin typeface="Bahnschrift Light" pitchFamily="34"/>
              </a:rPr>
              <a:t>Trello (Organisation des tâches)</a:t>
            </a:r>
          </a:p>
          <a:p>
            <a:pPr lvl="0">
              <a:lnSpc>
                <a:spcPct val="84000"/>
              </a:lnSpc>
              <a:buFont typeface="Wingdings" pitchFamily="2"/>
              <a:buChar char="§"/>
            </a:pPr>
            <a:endParaRPr lang="fr-FR" dirty="0">
              <a:latin typeface="Bahnschrift Light" pitchFamily="34"/>
            </a:endParaRPr>
          </a:p>
          <a:p>
            <a:pPr marL="0" lvl="0" indent="0">
              <a:lnSpc>
                <a:spcPct val="84000"/>
              </a:lnSpc>
              <a:buNone/>
            </a:pPr>
            <a:r>
              <a:rPr lang="fr-FR" dirty="0">
                <a:latin typeface="Bahnschrift Light" pitchFamily="34"/>
              </a:rPr>
              <a:t>Ressources humaines :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Des professeurs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Des tiers (amis, camarades, connaissances, collègues…</a:t>
            </a:r>
            <a:r>
              <a:rPr lang="fr-FR" dirty="0" err="1">
                <a:latin typeface="Bahnschrift Light" pitchFamily="34"/>
              </a:rPr>
              <a:t>etc</a:t>
            </a:r>
            <a:r>
              <a:rPr lang="fr-FR" dirty="0">
                <a:latin typeface="Bahnschrift Light" pitchFamily="34"/>
              </a:rPr>
              <a:t>)</a:t>
            </a:r>
          </a:p>
        </p:txBody>
      </p:sp>
      <p:pic>
        <p:nvPicPr>
          <p:cNvPr id="4" name="Image 6" descr="Une image contenant boîte, assis, brique, signe&#10;&#10;Description générée automatiquement">
            <a:extLst>
              <a:ext uri="{FF2B5EF4-FFF2-40B4-BE49-F238E27FC236}">
                <a16:creationId xmlns:a16="http://schemas.microsoft.com/office/drawing/2014/main" id="{92CFDE06-8DBE-4678-8267-4942B4F20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59991">
            <a:off x="7513551" y="1257384"/>
            <a:ext cx="2125093" cy="2450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67E3F495-F696-416D-A179-317CAD09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">
            <a:off x="8459590" y="2698257"/>
            <a:ext cx="2727408" cy="267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7B72AA4-D838-44DA-B4EE-B26679211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3">
            <a:off x="7918209" y="4446655"/>
            <a:ext cx="1988243" cy="1988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Connecteur droit 10">
            <a:extLst>
              <a:ext uri="{FF2B5EF4-FFF2-40B4-BE49-F238E27FC236}">
                <a16:creationId xmlns:a16="http://schemas.microsoft.com/office/drawing/2014/main" id="{1BEF3659-1644-462A-B28D-179F4CEE036F}"/>
              </a:ext>
            </a:extLst>
          </p:cNvPr>
          <p:cNvCxnSpPr/>
          <p:nvPr/>
        </p:nvCxnSpPr>
        <p:spPr>
          <a:xfrm flipH="1" flipV="1">
            <a:off x="9935276" y="1953295"/>
            <a:ext cx="840580" cy="14064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sp>
        <p:nvSpPr>
          <p:cNvPr id="8" name="ZoneTexte 14">
            <a:extLst>
              <a:ext uri="{FF2B5EF4-FFF2-40B4-BE49-F238E27FC236}">
                <a16:creationId xmlns:a16="http://schemas.microsoft.com/office/drawing/2014/main" id="{444CD183-FE92-49A6-B68B-913AAEC2698D}"/>
              </a:ext>
            </a:extLst>
          </p:cNvPr>
          <p:cNvSpPr txBox="1"/>
          <p:nvPr/>
        </p:nvSpPr>
        <p:spPr>
          <a:xfrm>
            <a:off x="10875535" y="1775664"/>
            <a:ext cx="12215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Netbeans</a:t>
            </a:r>
          </a:p>
        </p:txBody>
      </p:sp>
      <p:cxnSp>
        <p:nvCxnSpPr>
          <p:cNvPr id="9" name="Connecteur droit 16">
            <a:extLst>
              <a:ext uri="{FF2B5EF4-FFF2-40B4-BE49-F238E27FC236}">
                <a16:creationId xmlns:a16="http://schemas.microsoft.com/office/drawing/2014/main" id="{1473F83A-9449-4F35-BA25-0DCC79960611}"/>
              </a:ext>
            </a:extLst>
          </p:cNvPr>
          <p:cNvCxnSpPr/>
          <p:nvPr/>
        </p:nvCxnSpPr>
        <p:spPr>
          <a:xfrm flipH="1" flipV="1">
            <a:off x="7735522" y="3946696"/>
            <a:ext cx="840580" cy="14064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10" name="Connecteur droit 17">
            <a:extLst>
              <a:ext uri="{FF2B5EF4-FFF2-40B4-BE49-F238E27FC236}">
                <a16:creationId xmlns:a16="http://schemas.microsoft.com/office/drawing/2014/main" id="{EC8691E8-22E4-46E2-88E4-C6440ED134D7}"/>
              </a:ext>
            </a:extLst>
          </p:cNvPr>
          <p:cNvCxnSpPr/>
          <p:nvPr/>
        </p:nvCxnSpPr>
        <p:spPr>
          <a:xfrm flipH="1" flipV="1">
            <a:off x="9935276" y="6116074"/>
            <a:ext cx="840580" cy="14072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sp>
        <p:nvSpPr>
          <p:cNvPr id="11" name="ZoneTexte 18">
            <a:extLst>
              <a:ext uri="{FF2B5EF4-FFF2-40B4-BE49-F238E27FC236}">
                <a16:creationId xmlns:a16="http://schemas.microsoft.com/office/drawing/2014/main" id="{483F8EE1-3CA5-476E-852F-EACB52CA3747}"/>
              </a:ext>
            </a:extLst>
          </p:cNvPr>
          <p:cNvSpPr txBox="1"/>
          <p:nvPr/>
        </p:nvSpPr>
        <p:spPr>
          <a:xfrm>
            <a:off x="6596499" y="3762024"/>
            <a:ext cx="104783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Discord</a:t>
            </a:r>
          </a:p>
        </p:txBody>
      </p:sp>
      <p:sp>
        <p:nvSpPr>
          <p:cNvPr id="12" name="ZoneTexte 19">
            <a:extLst>
              <a:ext uri="{FF2B5EF4-FFF2-40B4-BE49-F238E27FC236}">
                <a16:creationId xmlns:a16="http://schemas.microsoft.com/office/drawing/2014/main" id="{A88C905E-191B-4728-9BAB-2573B1D7987E}"/>
              </a:ext>
            </a:extLst>
          </p:cNvPr>
          <p:cNvSpPr txBox="1"/>
          <p:nvPr/>
        </p:nvSpPr>
        <p:spPr>
          <a:xfrm>
            <a:off x="10875535" y="5931411"/>
            <a:ext cx="12215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Trello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35D7C5AE-6AF0-48D9-82BF-FEEA44C391F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26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strVal val="0,5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strVal val="0,5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strVal val="0,5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822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822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822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822"/>
                            </p:stCondLst>
                            <p:childTnLst>
                              <p:par>
                                <p:cTn id="7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1322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322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3322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E342E0-BB0D-4DD7-BC19-13BB5498A0A7}"/>
              </a:ext>
            </a:extLst>
          </p:cNvPr>
          <p:cNvSpPr/>
          <p:nvPr/>
        </p:nvSpPr>
        <p:spPr>
          <a:xfrm>
            <a:off x="3239097" y="6147584"/>
            <a:ext cx="713926" cy="321685"/>
          </a:xfrm>
          <a:prstGeom prst="rect">
            <a:avLst/>
          </a:prstGeom>
          <a:solidFill>
            <a:srgbClr val="FF0000">
              <a:alpha val="75000"/>
            </a:srgbClr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4FA6E73-8B61-43BC-AB5C-2F9A343DD7D6}"/>
              </a:ext>
            </a:extLst>
          </p:cNvPr>
          <p:cNvSpPr txBox="1"/>
          <p:nvPr/>
        </p:nvSpPr>
        <p:spPr>
          <a:xfrm>
            <a:off x="4093695" y="6123755"/>
            <a:ext cx="226489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Indisponible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C4C489-5420-4080-B0D0-88A83A558E48}"/>
              </a:ext>
            </a:extLst>
          </p:cNvPr>
          <p:cNvSpPr/>
          <p:nvPr/>
        </p:nvSpPr>
        <p:spPr>
          <a:xfrm>
            <a:off x="7348026" y="6149367"/>
            <a:ext cx="713926" cy="321685"/>
          </a:xfrm>
          <a:prstGeom prst="rect">
            <a:avLst/>
          </a:prstGeom>
          <a:solidFill>
            <a:srgbClr val="00B0F0">
              <a:alpha val="75000"/>
            </a:srgbClr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6C618CE-0779-4CC0-984C-35848812BF70}"/>
              </a:ext>
            </a:extLst>
          </p:cNvPr>
          <p:cNvSpPr txBox="1"/>
          <p:nvPr/>
        </p:nvSpPr>
        <p:spPr>
          <a:xfrm>
            <a:off x="8182709" y="6132387"/>
            <a:ext cx="226489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Disponible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17A3623-3747-410D-9F63-74CFD9CDD44F}"/>
              </a:ext>
            </a:extLst>
          </p:cNvPr>
          <p:cNvSpPr txBox="1"/>
          <p:nvPr/>
        </p:nvSpPr>
        <p:spPr>
          <a:xfrm rot="5400013">
            <a:off x="-1233549" y="3822445"/>
            <a:ext cx="4900809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6000" b="0" i="0" u="none" strike="noStrike" kern="1200" cap="none" spc="0" baseline="0">
                <a:solidFill>
                  <a:srgbClr val="000000"/>
                </a:solidFill>
                <a:uFillTx/>
                <a:latin typeface="Georgia Pro Cond Semibold" pitchFamily="18"/>
              </a:rPr>
              <a:t>Planning</a:t>
            </a:r>
          </a:p>
        </p:txBody>
      </p:sp>
      <p:sp>
        <p:nvSpPr>
          <p:cNvPr id="10" name="ZoneTexte 4">
            <a:extLst>
              <a:ext uri="{FF2B5EF4-FFF2-40B4-BE49-F238E27FC236}">
                <a16:creationId xmlns:a16="http://schemas.microsoft.com/office/drawing/2014/main" id="{62011B84-05F7-429C-99AF-C0E702BD921F}"/>
              </a:ext>
            </a:extLst>
          </p:cNvPr>
          <p:cNvSpPr txBox="1"/>
          <p:nvPr/>
        </p:nvSpPr>
        <p:spPr>
          <a:xfrm rot="16200004">
            <a:off x="8979714" y="2224867"/>
            <a:ext cx="5922495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Pour plus d’informations, consultez le Tableau de bord 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B81362F2-1C97-489E-9D19-7748F98922E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27</a:t>
            </a:fld>
            <a:endParaRPr lang="fr-FR"/>
          </a:p>
        </p:txBody>
      </p:sp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913E4121-2C0E-44BE-8033-C8713F2BE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193239"/>
              </p:ext>
            </p:extLst>
          </p:nvPr>
        </p:nvGraphicFramePr>
        <p:xfrm>
          <a:off x="2638732" y="574596"/>
          <a:ext cx="7808872" cy="14481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3616">
                  <a:extLst>
                    <a:ext uri="{9D8B030D-6E8A-4147-A177-3AD203B41FA5}">
                      <a16:colId xmlns:a16="http://schemas.microsoft.com/office/drawing/2014/main" val="381880284"/>
                    </a:ext>
                  </a:extLst>
                </a:gridCol>
                <a:gridCol w="867748">
                  <a:extLst>
                    <a:ext uri="{9D8B030D-6E8A-4147-A177-3AD203B41FA5}">
                      <a16:colId xmlns:a16="http://schemas.microsoft.com/office/drawing/2014/main" val="1527796478"/>
                    </a:ext>
                  </a:extLst>
                </a:gridCol>
                <a:gridCol w="884121">
                  <a:extLst>
                    <a:ext uri="{9D8B030D-6E8A-4147-A177-3AD203B41FA5}">
                      <a16:colId xmlns:a16="http://schemas.microsoft.com/office/drawing/2014/main" val="1947791536"/>
                    </a:ext>
                  </a:extLst>
                </a:gridCol>
                <a:gridCol w="974601">
                  <a:extLst>
                    <a:ext uri="{9D8B030D-6E8A-4147-A177-3AD203B41FA5}">
                      <a16:colId xmlns:a16="http://schemas.microsoft.com/office/drawing/2014/main" val="972668041"/>
                    </a:ext>
                  </a:extLst>
                </a:gridCol>
                <a:gridCol w="859131">
                  <a:extLst>
                    <a:ext uri="{9D8B030D-6E8A-4147-A177-3AD203B41FA5}">
                      <a16:colId xmlns:a16="http://schemas.microsoft.com/office/drawing/2014/main" val="2932072209"/>
                    </a:ext>
                  </a:extLst>
                </a:gridCol>
                <a:gridCol w="975463">
                  <a:extLst>
                    <a:ext uri="{9D8B030D-6E8A-4147-A177-3AD203B41FA5}">
                      <a16:colId xmlns:a16="http://schemas.microsoft.com/office/drawing/2014/main" val="1187194759"/>
                    </a:ext>
                  </a:extLst>
                </a:gridCol>
                <a:gridCol w="923760">
                  <a:extLst>
                    <a:ext uri="{9D8B030D-6E8A-4147-A177-3AD203B41FA5}">
                      <a16:colId xmlns:a16="http://schemas.microsoft.com/office/drawing/2014/main" val="2197384672"/>
                    </a:ext>
                  </a:extLst>
                </a:gridCol>
                <a:gridCol w="1050432">
                  <a:extLst>
                    <a:ext uri="{9D8B030D-6E8A-4147-A177-3AD203B41FA5}">
                      <a16:colId xmlns:a16="http://schemas.microsoft.com/office/drawing/2014/main" val="3864338780"/>
                    </a:ext>
                  </a:extLst>
                </a:gridCol>
              </a:tblGrid>
              <a:tr h="359077">
                <a:tc gridSpan="8"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Du 28 </a:t>
                      </a:r>
                      <a:r>
                        <a:rPr lang="en-US" sz="1200" dirty="0" err="1">
                          <a:effectLst/>
                        </a:rPr>
                        <a:t>février</a:t>
                      </a:r>
                      <a:r>
                        <a:rPr lang="en-US" sz="1200" dirty="0">
                          <a:effectLst/>
                        </a:rPr>
                        <a:t> au 9 mars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853678"/>
                  </a:ext>
                </a:extLst>
              </a:tr>
              <a:tr h="359077"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Jours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Lundi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Mardi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Mercredi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Jeudi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Vendredi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Samedi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Dimanche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1041458"/>
                  </a:ext>
                </a:extLst>
              </a:tr>
              <a:tr h="730013"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Disponibilité</a:t>
                      </a:r>
                      <a:endParaRPr lang="fr-FR" sz="1100" dirty="0">
                        <a:effectLst/>
                      </a:endParaRPr>
                    </a:p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>
                        <a:alpha val="6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723072"/>
                  </a:ext>
                </a:extLst>
              </a:tr>
            </a:tbl>
          </a:graphicData>
        </a:graphic>
      </p:graphicFrame>
      <p:graphicFrame>
        <p:nvGraphicFramePr>
          <p:cNvPr id="19" name="Tableau 18">
            <a:extLst>
              <a:ext uri="{FF2B5EF4-FFF2-40B4-BE49-F238E27FC236}">
                <a16:creationId xmlns:a16="http://schemas.microsoft.com/office/drawing/2014/main" id="{A6F66493-C1FF-4CF9-AEA3-AFBF7331E0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732218"/>
              </p:ext>
            </p:extLst>
          </p:nvPr>
        </p:nvGraphicFramePr>
        <p:xfrm>
          <a:off x="2638732" y="2484105"/>
          <a:ext cx="7808872" cy="14481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3616">
                  <a:extLst>
                    <a:ext uri="{9D8B030D-6E8A-4147-A177-3AD203B41FA5}">
                      <a16:colId xmlns:a16="http://schemas.microsoft.com/office/drawing/2014/main" val="381880284"/>
                    </a:ext>
                  </a:extLst>
                </a:gridCol>
                <a:gridCol w="867748">
                  <a:extLst>
                    <a:ext uri="{9D8B030D-6E8A-4147-A177-3AD203B41FA5}">
                      <a16:colId xmlns:a16="http://schemas.microsoft.com/office/drawing/2014/main" val="1527796478"/>
                    </a:ext>
                  </a:extLst>
                </a:gridCol>
                <a:gridCol w="884121">
                  <a:extLst>
                    <a:ext uri="{9D8B030D-6E8A-4147-A177-3AD203B41FA5}">
                      <a16:colId xmlns:a16="http://schemas.microsoft.com/office/drawing/2014/main" val="1947791536"/>
                    </a:ext>
                  </a:extLst>
                </a:gridCol>
                <a:gridCol w="974601">
                  <a:extLst>
                    <a:ext uri="{9D8B030D-6E8A-4147-A177-3AD203B41FA5}">
                      <a16:colId xmlns:a16="http://schemas.microsoft.com/office/drawing/2014/main" val="972668041"/>
                    </a:ext>
                  </a:extLst>
                </a:gridCol>
                <a:gridCol w="859131">
                  <a:extLst>
                    <a:ext uri="{9D8B030D-6E8A-4147-A177-3AD203B41FA5}">
                      <a16:colId xmlns:a16="http://schemas.microsoft.com/office/drawing/2014/main" val="2932072209"/>
                    </a:ext>
                  </a:extLst>
                </a:gridCol>
                <a:gridCol w="975463">
                  <a:extLst>
                    <a:ext uri="{9D8B030D-6E8A-4147-A177-3AD203B41FA5}">
                      <a16:colId xmlns:a16="http://schemas.microsoft.com/office/drawing/2014/main" val="1187194759"/>
                    </a:ext>
                  </a:extLst>
                </a:gridCol>
                <a:gridCol w="923760">
                  <a:extLst>
                    <a:ext uri="{9D8B030D-6E8A-4147-A177-3AD203B41FA5}">
                      <a16:colId xmlns:a16="http://schemas.microsoft.com/office/drawing/2014/main" val="2197384672"/>
                    </a:ext>
                  </a:extLst>
                </a:gridCol>
                <a:gridCol w="1050432">
                  <a:extLst>
                    <a:ext uri="{9D8B030D-6E8A-4147-A177-3AD203B41FA5}">
                      <a16:colId xmlns:a16="http://schemas.microsoft.com/office/drawing/2014/main" val="3864338780"/>
                    </a:ext>
                  </a:extLst>
                </a:gridCol>
              </a:tblGrid>
              <a:tr h="359077">
                <a:tc gridSpan="8"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Du 9 mars au 15 mars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853678"/>
                  </a:ext>
                </a:extLst>
              </a:tr>
              <a:tr h="359077"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Jours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Lundi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Mardi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Mercredi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Jeudi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Vendredi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Samedi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Dimanche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1041458"/>
                  </a:ext>
                </a:extLst>
              </a:tr>
              <a:tr h="730013"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Disponibilité</a:t>
                      </a:r>
                      <a:endParaRPr lang="fr-FR" sz="1100">
                        <a:effectLst/>
                      </a:endParaRPr>
                    </a:p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>
                        <a:alpha val="6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723072"/>
                  </a:ext>
                </a:extLst>
              </a:tr>
            </a:tbl>
          </a:graphicData>
        </a:graphic>
      </p:graphicFrame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DA64BEAA-0371-4DD5-B45A-2D6A3DD35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470956"/>
              </p:ext>
            </p:extLst>
          </p:nvPr>
        </p:nvGraphicFramePr>
        <p:xfrm>
          <a:off x="2638732" y="4253272"/>
          <a:ext cx="7808872" cy="14481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3616">
                  <a:extLst>
                    <a:ext uri="{9D8B030D-6E8A-4147-A177-3AD203B41FA5}">
                      <a16:colId xmlns:a16="http://schemas.microsoft.com/office/drawing/2014/main" val="381880284"/>
                    </a:ext>
                  </a:extLst>
                </a:gridCol>
                <a:gridCol w="867748">
                  <a:extLst>
                    <a:ext uri="{9D8B030D-6E8A-4147-A177-3AD203B41FA5}">
                      <a16:colId xmlns:a16="http://schemas.microsoft.com/office/drawing/2014/main" val="1527796478"/>
                    </a:ext>
                  </a:extLst>
                </a:gridCol>
                <a:gridCol w="884121">
                  <a:extLst>
                    <a:ext uri="{9D8B030D-6E8A-4147-A177-3AD203B41FA5}">
                      <a16:colId xmlns:a16="http://schemas.microsoft.com/office/drawing/2014/main" val="1947791536"/>
                    </a:ext>
                  </a:extLst>
                </a:gridCol>
                <a:gridCol w="974601">
                  <a:extLst>
                    <a:ext uri="{9D8B030D-6E8A-4147-A177-3AD203B41FA5}">
                      <a16:colId xmlns:a16="http://schemas.microsoft.com/office/drawing/2014/main" val="972668041"/>
                    </a:ext>
                  </a:extLst>
                </a:gridCol>
                <a:gridCol w="859131">
                  <a:extLst>
                    <a:ext uri="{9D8B030D-6E8A-4147-A177-3AD203B41FA5}">
                      <a16:colId xmlns:a16="http://schemas.microsoft.com/office/drawing/2014/main" val="2932072209"/>
                    </a:ext>
                  </a:extLst>
                </a:gridCol>
                <a:gridCol w="975463">
                  <a:extLst>
                    <a:ext uri="{9D8B030D-6E8A-4147-A177-3AD203B41FA5}">
                      <a16:colId xmlns:a16="http://schemas.microsoft.com/office/drawing/2014/main" val="1187194759"/>
                    </a:ext>
                  </a:extLst>
                </a:gridCol>
                <a:gridCol w="923760">
                  <a:extLst>
                    <a:ext uri="{9D8B030D-6E8A-4147-A177-3AD203B41FA5}">
                      <a16:colId xmlns:a16="http://schemas.microsoft.com/office/drawing/2014/main" val="2197384672"/>
                    </a:ext>
                  </a:extLst>
                </a:gridCol>
                <a:gridCol w="1050432">
                  <a:extLst>
                    <a:ext uri="{9D8B030D-6E8A-4147-A177-3AD203B41FA5}">
                      <a16:colId xmlns:a16="http://schemas.microsoft.com/office/drawing/2014/main" val="3864338780"/>
                    </a:ext>
                  </a:extLst>
                </a:gridCol>
              </a:tblGrid>
              <a:tr h="359077">
                <a:tc gridSpan="8"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Du 15 mars à </a:t>
                      </a:r>
                      <a:r>
                        <a:rPr lang="en-US" sz="1200" dirty="0" err="1">
                          <a:effectLst/>
                        </a:rPr>
                        <a:t>aujourd’hui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853678"/>
                  </a:ext>
                </a:extLst>
              </a:tr>
              <a:tr h="359077"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Jours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Lundi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Mardi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Mercredi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Jeudi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Vendredi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Samedi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Dimanche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1041458"/>
                  </a:ext>
                </a:extLst>
              </a:tr>
              <a:tr h="730013"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Disponibilité</a:t>
                      </a:r>
                      <a:endParaRPr lang="fr-FR" sz="1100">
                        <a:effectLst/>
                      </a:endParaRPr>
                    </a:p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fr-FR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1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fr-FR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>
                        <a:alpha val="6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72307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91BFAA-A78F-42FD-8DD5-486A8F0F21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3534" y="322774"/>
            <a:ext cx="9601200" cy="1485900"/>
          </a:xfrm>
        </p:spPr>
        <p:txBody>
          <a:bodyPr anchorCtr="1"/>
          <a:lstStyle/>
          <a:p>
            <a:pPr lvl="0" algn="ctr"/>
            <a:r>
              <a:rPr lang="fr-FR">
                <a:latin typeface="Georgia Pro Cond Semibold" pitchFamily="18"/>
              </a:rPr>
              <a:t>Une solution envisageable : </a:t>
            </a:r>
            <a:br>
              <a:rPr lang="fr-FR">
                <a:latin typeface="Georgia Pro Cond Semibold" pitchFamily="18"/>
              </a:rPr>
            </a:br>
            <a:r>
              <a:rPr lang="fr-FR">
                <a:latin typeface="Georgia Pro Cond Semibold" pitchFamily="18"/>
              </a:rPr>
              <a:t>L’intégration continue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7F4891-C424-4CC8-8AC8-F312BB75271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495109" y="2455019"/>
            <a:ext cx="4883426" cy="358140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84000"/>
              </a:lnSpc>
              <a:buNone/>
            </a:pPr>
            <a:r>
              <a:rPr lang="fr-FR" dirty="0">
                <a:latin typeface="Bahnschrift Light" pitchFamily="34"/>
              </a:rPr>
              <a:t>Dans le cadre de notre projet, nous aurions pu mettre en place un processus d’intégration continue.</a:t>
            </a:r>
          </a:p>
          <a:p>
            <a:pPr marL="0" lvl="0" indent="0">
              <a:lnSpc>
                <a:spcPct val="84000"/>
              </a:lnSpc>
              <a:buNone/>
            </a:pPr>
            <a:endParaRPr lang="fr-FR" dirty="0">
              <a:latin typeface="Bahnschrift Light" pitchFamily="34"/>
            </a:endParaRPr>
          </a:p>
          <a:p>
            <a:pPr marL="0" lvl="0" indent="0">
              <a:lnSpc>
                <a:spcPct val="84000"/>
              </a:lnSpc>
              <a:buNone/>
            </a:pPr>
            <a:r>
              <a:rPr lang="fr-FR" sz="3200" dirty="0">
                <a:latin typeface="Bahnschrift Light" pitchFamily="34"/>
              </a:rPr>
              <a:t>Il consiste en quoi ?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Intégrer continuellement du code dans l’application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Gérer les phases de test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Organiser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Repérer immédiatement les erreurs</a:t>
            </a:r>
          </a:p>
          <a:p>
            <a:pPr marL="0" lvl="0" indent="0">
              <a:lnSpc>
                <a:spcPct val="84000"/>
              </a:lnSpc>
              <a:buNone/>
            </a:pPr>
            <a:endParaRPr lang="fr-FR" sz="1600" dirty="0"/>
          </a:p>
        </p:txBody>
      </p:sp>
      <p:pic>
        <p:nvPicPr>
          <p:cNvPr id="4" name="Image 4" descr="Une image contenant mètre&#10;&#10;Description générée automatiquement">
            <a:extLst>
              <a:ext uri="{FF2B5EF4-FFF2-40B4-BE49-F238E27FC236}">
                <a16:creationId xmlns:a16="http://schemas.microsoft.com/office/drawing/2014/main" id="{3105862E-2166-4896-83A0-B42E55243B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8" r="1835"/>
          <a:stretch>
            <a:fillRect/>
          </a:stretch>
        </p:blipFill>
        <p:spPr>
          <a:xfrm>
            <a:off x="1136370" y="2953383"/>
            <a:ext cx="4883426" cy="203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601849B8-8D19-4408-97C3-4F0A62391C75}"/>
              </a:ext>
            </a:extLst>
          </p:cNvPr>
          <p:cNvSpPr/>
          <p:nvPr/>
        </p:nvSpPr>
        <p:spPr>
          <a:xfrm rot="16200004">
            <a:off x="10237704" y="3302602"/>
            <a:ext cx="3509293" cy="2769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Pour plus d’informations, consultez les Mémoires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03AB0D3-9CC4-4E09-A160-F6C59E0B0D6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28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7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952DE1-3833-4542-9108-9FDEDAD853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9027" y="447223"/>
            <a:ext cx="10888391" cy="1485900"/>
          </a:xfrm>
        </p:spPr>
        <p:txBody>
          <a:bodyPr/>
          <a:lstStyle/>
          <a:p>
            <a:pPr lvl="0"/>
            <a:r>
              <a:rPr lang="fr-FR" sz="4300">
                <a:latin typeface="Georgia Pro Cond Semibold" pitchFamily="18"/>
              </a:rPr>
              <a:t>Quelques outils de déploiement envisageable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25B11D-E250-4236-B3E9-79F62FDED27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38174" y="3055289"/>
            <a:ext cx="5057336" cy="2060920"/>
          </a:xfrm>
        </p:spPr>
        <p:txBody>
          <a:bodyPr/>
          <a:lstStyle/>
          <a:p>
            <a:pPr marL="0" lvl="0" indent="0">
              <a:lnSpc>
                <a:spcPct val="84000"/>
              </a:lnSpc>
              <a:buNone/>
            </a:pPr>
            <a:r>
              <a:rPr lang="fr-FR" sz="1900" dirty="0">
                <a:latin typeface="Bahnschrift Light" pitchFamily="34"/>
              </a:rPr>
              <a:t>L’intégration continue est un processus puissant lorsqu’on l’utilise correctement, améliorant grandement l’organisation du projet, mais la freinant si il est mal utilisé.</a:t>
            </a:r>
          </a:p>
          <a:p>
            <a:pPr marL="0" lvl="0" indent="0">
              <a:lnSpc>
                <a:spcPct val="84000"/>
              </a:lnSpc>
              <a:buNone/>
            </a:pPr>
            <a:r>
              <a:rPr lang="fr-FR" sz="1900" dirty="0">
                <a:latin typeface="Bahnschrift Light" pitchFamily="34"/>
              </a:rPr>
              <a:t>Il existe une panoplie d’outils de déploiement qui permettent de faciliter ce processus</a:t>
            </a:r>
          </a:p>
        </p:txBody>
      </p:sp>
      <p:pic>
        <p:nvPicPr>
          <p:cNvPr id="4" name="Image 4" descr="Une image contenant portable, arrêt, oiseau, horloge&#10;&#10;Description générée automatiquement">
            <a:extLst>
              <a:ext uri="{FF2B5EF4-FFF2-40B4-BE49-F238E27FC236}">
                <a16:creationId xmlns:a16="http://schemas.microsoft.com/office/drawing/2014/main" id="{072E9E21-630F-46CC-A084-4F6E1402A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97952">
            <a:off x="6818551" y="5281474"/>
            <a:ext cx="3797887" cy="684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6" descr="Une image contenant fenêtre, chope, signe&#10;&#10;Description générée automatiquement">
            <a:extLst>
              <a:ext uri="{FF2B5EF4-FFF2-40B4-BE49-F238E27FC236}">
                <a16:creationId xmlns:a16="http://schemas.microsoft.com/office/drawing/2014/main" id="{3B22D7A1-040B-46AB-AA8F-6558ABE76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315" y="3010424"/>
            <a:ext cx="1932172" cy="266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8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F372DA25-5BA3-4D7D-A7A0-73C0BBCE5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533" y="1582981"/>
            <a:ext cx="2060920" cy="206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Connecteur droit 10">
            <a:extLst>
              <a:ext uri="{FF2B5EF4-FFF2-40B4-BE49-F238E27FC236}">
                <a16:creationId xmlns:a16="http://schemas.microsoft.com/office/drawing/2014/main" id="{56002F7B-249F-406C-AB47-DE7D7985B97D}"/>
              </a:ext>
            </a:extLst>
          </p:cNvPr>
          <p:cNvCxnSpPr/>
          <p:nvPr/>
        </p:nvCxnSpPr>
        <p:spPr>
          <a:xfrm flipH="1" flipV="1">
            <a:off x="9778611" y="1868887"/>
            <a:ext cx="840581" cy="14063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8" name="Connecteur droit 10">
            <a:extLst>
              <a:ext uri="{FF2B5EF4-FFF2-40B4-BE49-F238E27FC236}">
                <a16:creationId xmlns:a16="http://schemas.microsoft.com/office/drawing/2014/main" id="{18F9158E-393E-4661-91A0-2BA2A62A8188}"/>
              </a:ext>
            </a:extLst>
          </p:cNvPr>
          <p:cNvCxnSpPr/>
          <p:nvPr/>
        </p:nvCxnSpPr>
        <p:spPr>
          <a:xfrm flipH="1" flipV="1">
            <a:off x="8791873" y="4251237"/>
            <a:ext cx="840581" cy="14064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9" name="Connecteur droit 10">
            <a:extLst>
              <a:ext uri="{FF2B5EF4-FFF2-40B4-BE49-F238E27FC236}">
                <a16:creationId xmlns:a16="http://schemas.microsoft.com/office/drawing/2014/main" id="{AF58E7AC-3CB8-406D-B44D-1534C1708D44}"/>
              </a:ext>
            </a:extLst>
          </p:cNvPr>
          <p:cNvCxnSpPr/>
          <p:nvPr/>
        </p:nvCxnSpPr>
        <p:spPr>
          <a:xfrm flipH="1" flipV="1">
            <a:off x="7951293" y="6437732"/>
            <a:ext cx="840580" cy="14064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sp>
        <p:nvSpPr>
          <p:cNvPr id="10" name="ZoneTexte 14">
            <a:extLst>
              <a:ext uri="{FF2B5EF4-FFF2-40B4-BE49-F238E27FC236}">
                <a16:creationId xmlns:a16="http://schemas.microsoft.com/office/drawing/2014/main" id="{91716D55-F2D1-42DE-83F9-000EA6083160}"/>
              </a:ext>
            </a:extLst>
          </p:cNvPr>
          <p:cNvSpPr txBox="1"/>
          <p:nvPr/>
        </p:nvSpPr>
        <p:spPr>
          <a:xfrm>
            <a:off x="10716100" y="1684224"/>
            <a:ext cx="124343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TeamCity</a:t>
            </a:r>
          </a:p>
        </p:txBody>
      </p:sp>
      <p:sp>
        <p:nvSpPr>
          <p:cNvPr id="11" name="ZoneTexte 15">
            <a:extLst>
              <a:ext uri="{FF2B5EF4-FFF2-40B4-BE49-F238E27FC236}">
                <a16:creationId xmlns:a16="http://schemas.microsoft.com/office/drawing/2014/main" id="{5C33E000-B1AA-488F-9060-24B7FD8E3281}"/>
              </a:ext>
            </a:extLst>
          </p:cNvPr>
          <p:cNvSpPr txBox="1"/>
          <p:nvPr/>
        </p:nvSpPr>
        <p:spPr>
          <a:xfrm>
            <a:off x="7721422" y="4032238"/>
            <a:ext cx="14907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Jenkins</a:t>
            </a:r>
          </a:p>
        </p:txBody>
      </p:sp>
      <p:sp>
        <p:nvSpPr>
          <p:cNvPr id="12" name="ZoneTexte 16">
            <a:extLst>
              <a:ext uri="{FF2B5EF4-FFF2-40B4-BE49-F238E27FC236}">
                <a16:creationId xmlns:a16="http://schemas.microsoft.com/office/drawing/2014/main" id="{35129ECB-7388-4F9D-AFCB-50A1D29054AD}"/>
              </a:ext>
            </a:extLst>
          </p:cNvPr>
          <p:cNvSpPr txBox="1"/>
          <p:nvPr/>
        </p:nvSpPr>
        <p:spPr>
          <a:xfrm>
            <a:off x="6815800" y="6238375"/>
            <a:ext cx="147553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Bamboo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58474840-BADF-435E-8BFF-407E30D1140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29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D8ABDA-50EB-48E8-8D2E-BFC9012A28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50275" y="1117881"/>
            <a:ext cx="3282696" cy="1485900"/>
          </a:xfrm>
        </p:spPr>
        <p:txBody>
          <a:bodyPr anchorCtr="1"/>
          <a:lstStyle/>
          <a:p>
            <a:pPr lvl="0" algn="ctr"/>
            <a:r>
              <a:rPr lang="fr-FR">
                <a:latin typeface="Georgia Pro Cond Semibold" pitchFamily="18"/>
                <a:ea typeface="STXihei" pitchFamily="2"/>
                <a:cs typeface="Hadassah Friedlaender" pitchFamily="18"/>
              </a:rPr>
              <a:t>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1EF841-0F66-46B4-85D2-39D38930FFB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08671" y="2338578"/>
            <a:ext cx="3819110" cy="3566836"/>
          </a:xfrm>
        </p:spPr>
        <p:txBody>
          <a:bodyPr/>
          <a:lstStyle/>
          <a:p>
            <a:pPr marL="0" lvl="0" indent="0">
              <a:buNone/>
            </a:pPr>
            <a:r>
              <a:rPr lang="fr-FR" dirty="0">
                <a:latin typeface="Bahnschrift Light" pitchFamily="34"/>
              </a:rPr>
              <a:t>L’Editeur dénommé « </a:t>
            </a:r>
            <a:r>
              <a:rPr lang="fr-FR" dirty="0" err="1">
                <a:latin typeface="Bahnschrift Light" pitchFamily="34"/>
              </a:rPr>
              <a:t>EditCALC</a:t>
            </a:r>
            <a:r>
              <a:rPr lang="fr-FR" dirty="0">
                <a:latin typeface="Bahnschrift Light" pitchFamily="34"/>
              </a:rPr>
              <a:t> » propose des solutions éducatives pour les écoles, et souhaite proposer une application pour aider les élèves de « CP1 » à compter jusqu’à 10 à travers une interface Homme-Machine. Notre mission sera de créer cette application.</a:t>
            </a:r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127B8EFD-6BE2-4695-8D01-E57CAA371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872" y="1117881"/>
            <a:ext cx="4622237" cy="4622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40E489-B1BD-47B7-BFA6-8BBB053BF88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3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1D518C-C5FA-4785-8311-066F469E18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1347" y="432584"/>
            <a:ext cx="9938823" cy="1485900"/>
          </a:xfrm>
        </p:spPr>
        <p:txBody>
          <a:bodyPr anchorCtr="1"/>
          <a:lstStyle/>
          <a:p>
            <a:pPr lvl="0" algn="ctr"/>
            <a:r>
              <a:rPr lang="fr-FR" dirty="0">
                <a:latin typeface="Georgia Pro Cond Semibold" pitchFamily="18"/>
              </a:rPr>
              <a:t>Présentation générale de quelques outils</a:t>
            </a:r>
            <a:br>
              <a:rPr lang="fr-FR" dirty="0">
                <a:latin typeface="Georgia Pro Cond Semibold" pitchFamily="18"/>
              </a:rPr>
            </a:br>
            <a:r>
              <a:rPr lang="fr-FR" dirty="0">
                <a:latin typeface="Georgia Pro Cond Semibold" pitchFamily="18"/>
              </a:rPr>
              <a:t>de CI/CD*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482738-CA03-48C7-96EA-C003C104058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67830" y="1998408"/>
            <a:ext cx="9601200" cy="4375055"/>
          </a:xfrm>
        </p:spPr>
        <p:txBody>
          <a:bodyPr>
            <a:normAutofit/>
          </a:bodyPr>
          <a:lstStyle/>
          <a:p>
            <a:pPr lvl="0">
              <a:lnSpc>
                <a:spcPct val="84000"/>
              </a:lnSpc>
            </a:pPr>
            <a:r>
              <a:rPr lang="fr-FR" sz="2800" dirty="0" err="1">
                <a:latin typeface="Bahnschrift Light" pitchFamily="34"/>
              </a:rPr>
              <a:t>TeamCity</a:t>
            </a:r>
            <a:endParaRPr lang="fr-FR" sz="2800" dirty="0">
              <a:latin typeface="Bahnschrift Light" pitchFamily="34"/>
            </a:endParaRPr>
          </a:p>
          <a:p>
            <a:pPr lvl="1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sz="1600" i="0" dirty="0" err="1">
                <a:latin typeface="Bahnschrift Light" pitchFamily="34"/>
              </a:rPr>
              <a:t>Gated</a:t>
            </a:r>
            <a:r>
              <a:rPr lang="fr-FR" sz="1600" i="0" dirty="0">
                <a:latin typeface="Bahnschrift Light" pitchFamily="34"/>
              </a:rPr>
              <a:t> </a:t>
            </a:r>
            <a:r>
              <a:rPr lang="fr-FR" sz="1600" i="0" dirty="0" err="1">
                <a:latin typeface="Bahnschrift Light" pitchFamily="34"/>
              </a:rPr>
              <a:t>commits</a:t>
            </a:r>
            <a:endParaRPr lang="fr-FR" sz="1600" i="0" dirty="0">
              <a:latin typeface="Bahnschrift Light" pitchFamily="34"/>
            </a:endParaRPr>
          </a:p>
          <a:p>
            <a:pPr lvl="1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sz="1600" i="0" dirty="0">
                <a:latin typeface="Bahnschrift Light" pitchFamily="34"/>
              </a:rPr>
              <a:t>Fonctionne sur toutes les plateformes</a:t>
            </a:r>
          </a:p>
          <a:p>
            <a:pPr lvl="1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sz="1600" i="0" dirty="0">
                <a:latin typeface="Bahnschrift Light" pitchFamily="34"/>
              </a:rPr>
              <a:t>Automatisation des phases de test</a:t>
            </a:r>
          </a:p>
          <a:p>
            <a:pPr lvl="0">
              <a:lnSpc>
                <a:spcPct val="84000"/>
              </a:lnSpc>
            </a:pPr>
            <a:r>
              <a:rPr lang="fr-FR" sz="2800" dirty="0">
                <a:latin typeface="Bahnschrift Light" pitchFamily="34"/>
              </a:rPr>
              <a:t>Jenkins</a:t>
            </a:r>
          </a:p>
          <a:p>
            <a:pPr lvl="1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sz="1600" i="0" dirty="0">
                <a:latin typeface="Bahnschrift Light" pitchFamily="34"/>
              </a:rPr>
              <a:t>Open Source</a:t>
            </a:r>
          </a:p>
          <a:p>
            <a:pPr lvl="1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sz="1600" i="0" dirty="0">
                <a:latin typeface="Bahnschrift Light" pitchFamily="34"/>
              </a:rPr>
              <a:t>Communauté très actif</a:t>
            </a:r>
          </a:p>
          <a:p>
            <a:pPr lvl="1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sz="1600" i="0" dirty="0">
                <a:latin typeface="Bahnschrift Light" pitchFamily="34"/>
              </a:rPr>
              <a:t>Plus de 1000 plugins</a:t>
            </a:r>
          </a:p>
          <a:p>
            <a:pPr lvl="0">
              <a:lnSpc>
                <a:spcPct val="84000"/>
              </a:lnSpc>
            </a:pPr>
            <a:r>
              <a:rPr lang="fr-FR" sz="2800" dirty="0" err="1">
                <a:latin typeface="Bahnschrift Light" pitchFamily="34"/>
              </a:rPr>
              <a:t>Bamboo</a:t>
            </a:r>
            <a:endParaRPr lang="fr-FR" sz="2800" dirty="0">
              <a:latin typeface="Bahnschrift Light" pitchFamily="34"/>
            </a:endParaRPr>
          </a:p>
          <a:p>
            <a:pPr lvl="1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sz="1600" i="0" dirty="0">
                <a:latin typeface="Bahnschrift Light" pitchFamily="34"/>
              </a:rPr>
              <a:t>Extensions préinstallés (Ex: </a:t>
            </a:r>
            <a:r>
              <a:rPr lang="fr-FR" sz="1600" i="0" dirty="0" err="1">
                <a:latin typeface="Bahnschrift Light" pitchFamily="34"/>
              </a:rPr>
              <a:t>Hipchat</a:t>
            </a:r>
            <a:r>
              <a:rPr lang="fr-FR" sz="1600" i="0" dirty="0">
                <a:latin typeface="Bahnschrift Light" pitchFamily="34"/>
              </a:rPr>
              <a:t>)</a:t>
            </a:r>
          </a:p>
          <a:p>
            <a:pPr lvl="1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sz="1600" i="0" dirty="0">
                <a:latin typeface="Bahnschrift Light" pitchFamily="34"/>
              </a:rPr>
              <a:t>Grande variété d’extensions</a:t>
            </a:r>
          </a:p>
          <a:p>
            <a:pPr lvl="1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sz="1600" i="0" dirty="0">
                <a:latin typeface="Bahnschrift Light" pitchFamily="34"/>
              </a:rPr>
              <a:t>Supporte le déploiement et la gestion des versions</a:t>
            </a:r>
          </a:p>
          <a:p>
            <a:pPr lvl="0">
              <a:lnSpc>
                <a:spcPct val="84000"/>
              </a:lnSpc>
            </a:pPr>
            <a:endParaRPr lang="fr-FR" sz="2800" dirty="0">
              <a:latin typeface="Bahnschrift Light" pitchFamily="34"/>
            </a:endParaRPr>
          </a:p>
          <a:p>
            <a:pPr lvl="0">
              <a:lnSpc>
                <a:spcPct val="84000"/>
              </a:lnSpc>
            </a:pPr>
            <a:endParaRPr lang="fr-FR" sz="2800" dirty="0">
              <a:latin typeface="Bahnschrift Light" pitchFamily="34"/>
            </a:endParaRPr>
          </a:p>
          <a:p>
            <a:pPr marL="0" lvl="0" indent="0">
              <a:lnSpc>
                <a:spcPct val="84000"/>
              </a:lnSpc>
              <a:buNone/>
            </a:pPr>
            <a:endParaRPr lang="fr-FR" sz="2800" dirty="0">
              <a:latin typeface="Bahnschrift Light" pitchFamily="34"/>
            </a:endParaRPr>
          </a:p>
          <a:p>
            <a:pPr lvl="0">
              <a:lnSpc>
                <a:spcPct val="84000"/>
              </a:lnSpc>
            </a:pPr>
            <a:endParaRPr lang="fr-FR" sz="2800" dirty="0">
              <a:latin typeface="Bahnschrift Light" pitchFamily="34"/>
            </a:endParaRPr>
          </a:p>
          <a:p>
            <a:pPr marL="0" lvl="0" indent="0">
              <a:lnSpc>
                <a:spcPct val="84000"/>
              </a:lnSpc>
              <a:buNone/>
            </a:pPr>
            <a:endParaRPr lang="fr-FR" sz="2800" dirty="0">
              <a:latin typeface="Bahnschrift Light" pitchFamily="34"/>
            </a:endParaRPr>
          </a:p>
          <a:p>
            <a:pPr lvl="0">
              <a:lnSpc>
                <a:spcPct val="84000"/>
              </a:lnSpc>
            </a:pPr>
            <a:endParaRPr lang="fr-FR" sz="2800" dirty="0">
              <a:latin typeface="Bahnschrift Light" pitchFamily="34"/>
            </a:endParaRPr>
          </a:p>
        </p:txBody>
      </p:sp>
      <p:sp>
        <p:nvSpPr>
          <p:cNvPr id="4" name="ZoneTexte 4">
            <a:extLst>
              <a:ext uri="{FF2B5EF4-FFF2-40B4-BE49-F238E27FC236}">
                <a16:creationId xmlns:a16="http://schemas.microsoft.com/office/drawing/2014/main" id="{0E29CDC0-35C3-4F09-AE6C-709391497AC5}"/>
              </a:ext>
            </a:extLst>
          </p:cNvPr>
          <p:cNvSpPr txBox="1"/>
          <p:nvPr/>
        </p:nvSpPr>
        <p:spPr>
          <a:xfrm rot="16200004">
            <a:off x="9007850" y="2492155"/>
            <a:ext cx="5922495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*CI/CD : Continuous Integration/Continuous Delivery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3DA1BE-EF21-4D47-AA90-18E29CE1747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30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C39E84-60E5-4818-9B26-B4A58E3317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1484" y="582564"/>
            <a:ext cx="11120512" cy="1485900"/>
          </a:xfrm>
        </p:spPr>
        <p:txBody>
          <a:bodyPr/>
          <a:lstStyle/>
          <a:p>
            <a:pPr lvl="0"/>
            <a:r>
              <a:rPr lang="fr-FR">
                <a:latin typeface="Georgia Pro Cond Semibold" pitchFamily="18"/>
              </a:rPr>
              <a:t>Schéma du processus d’intégration continue</a:t>
            </a:r>
          </a:p>
        </p:txBody>
      </p:sp>
      <p:pic>
        <p:nvPicPr>
          <p:cNvPr id="3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1E58C0C-0531-4410-9164-84C6BDF98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2829" y="1662882"/>
            <a:ext cx="9645667" cy="4539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19B9E3-53D3-426A-AE54-252DA74AC0B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31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21F349-81A4-4068-9FC6-C209F14358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9518" y="526127"/>
            <a:ext cx="9601200" cy="1485900"/>
          </a:xfrm>
        </p:spPr>
        <p:txBody>
          <a:bodyPr anchorCtr="1"/>
          <a:lstStyle/>
          <a:p>
            <a:pPr lvl="0" algn="ctr"/>
            <a:r>
              <a:rPr lang="fr-FR">
                <a:latin typeface="Georgia Pro Cond Semibold" pitchFamily="18"/>
              </a:rPr>
              <a:t>Bilan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749045-F371-4FD4-9835-547D0DF1485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892103"/>
            <a:ext cx="9601200" cy="4965896"/>
          </a:xfrm>
        </p:spPr>
        <p:txBody>
          <a:bodyPr/>
          <a:lstStyle/>
          <a:p>
            <a:pPr lvl="0"/>
            <a:r>
              <a:rPr lang="fr-FR" sz="2800" dirty="0">
                <a:latin typeface="Bahnschrift Light" pitchFamily="34"/>
              </a:rPr>
              <a:t>Synthèse</a:t>
            </a:r>
          </a:p>
          <a:p>
            <a:pPr lvl="1">
              <a:buFont typeface="Arial" pitchFamily="34"/>
              <a:buChar char="•"/>
            </a:pPr>
            <a:r>
              <a:rPr lang="fr-FR" i="0" dirty="0">
                <a:latin typeface="Bahnschrift Light" pitchFamily="34"/>
              </a:rPr>
              <a:t>Projet enrichissant</a:t>
            </a:r>
          </a:p>
          <a:p>
            <a:pPr lvl="1">
              <a:buFont typeface="Arial" pitchFamily="34"/>
              <a:buChar char="•"/>
            </a:pPr>
            <a:r>
              <a:rPr lang="fr-FR" i="0" dirty="0">
                <a:latin typeface="Bahnschrift Light" pitchFamily="34"/>
              </a:rPr>
              <a:t>Travail par équipe de 3 efficace</a:t>
            </a:r>
          </a:p>
          <a:p>
            <a:pPr lvl="1">
              <a:buFont typeface="Arial" pitchFamily="34"/>
              <a:buChar char="•"/>
            </a:pPr>
            <a:r>
              <a:rPr lang="fr-FR" i="0" dirty="0">
                <a:latin typeface="Bahnschrift Light" pitchFamily="34"/>
              </a:rPr>
              <a:t>Approfondissement des connaissances en JAVA</a:t>
            </a:r>
          </a:p>
          <a:p>
            <a:pPr lvl="1">
              <a:buFont typeface="Arial" pitchFamily="34"/>
              <a:buChar char="•"/>
            </a:pPr>
            <a:r>
              <a:rPr lang="fr-FR" i="0" dirty="0">
                <a:latin typeface="Bahnschrift Light" pitchFamily="34"/>
              </a:rPr>
              <a:t>Approfondissement des connaissances en SWING</a:t>
            </a:r>
          </a:p>
          <a:p>
            <a:pPr lvl="1">
              <a:buFont typeface="Arial" pitchFamily="34"/>
              <a:buChar char="•"/>
            </a:pPr>
            <a:r>
              <a:rPr lang="fr-FR" i="0" dirty="0">
                <a:latin typeface="Bahnschrift Light" pitchFamily="34"/>
              </a:rPr>
              <a:t>Ajout des fonctionnalités déjà envisagées pour les premiers</a:t>
            </a:r>
          </a:p>
          <a:p>
            <a:pPr marL="530352" lvl="1" indent="0">
              <a:buNone/>
            </a:pPr>
            <a:r>
              <a:rPr lang="fr-FR" i="0" dirty="0">
                <a:latin typeface="Bahnschrift Light" pitchFamily="34"/>
              </a:rPr>
              <a:t>	prototypes</a:t>
            </a:r>
          </a:p>
          <a:p>
            <a:pPr marL="0" lvl="0" indent="0">
              <a:buNone/>
            </a:pPr>
            <a:endParaRPr lang="fr-FR" dirty="0">
              <a:latin typeface="Bahnschrift Light" pitchFamily="34"/>
            </a:endParaRPr>
          </a:p>
          <a:p>
            <a:pPr lvl="0"/>
            <a:r>
              <a:rPr lang="fr-FR" sz="2800" dirty="0">
                <a:latin typeface="Bahnschrift Light" pitchFamily="34"/>
              </a:rPr>
              <a:t>Les objectifs ont-ils été atteints ?</a:t>
            </a:r>
          </a:p>
          <a:p>
            <a:pPr marL="0" lvl="0" indent="0">
              <a:buNone/>
            </a:pPr>
            <a:r>
              <a:rPr lang="fr-FR" dirty="0">
                <a:latin typeface="Bahnschrift Light" pitchFamily="34"/>
              </a:rPr>
              <a:t>Les objectifs ont bien été atteints, le cahier des charges a bien été respecté</a:t>
            </a:r>
          </a:p>
          <a:p>
            <a:pPr lvl="0"/>
            <a:endParaRPr lang="fr-FR" sz="2800" dirty="0">
              <a:latin typeface="Bahnschrift Light" pitchFamily="34"/>
            </a:endParaRPr>
          </a:p>
        </p:txBody>
      </p:sp>
      <p:pic>
        <p:nvPicPr>
          <p:cNvPr id="4" name="Graphique 4" descr="Liste de contrôle">
            <a:extLst>
              <a:ext uri="{FF2B5EF4-FFF2-40B4-BE49-F238E27FC236}">
                <a16:creationId xmlns:a16="http://schemas.microsoft.com/office/drawing/2014/main" id="{7AE16890-DC19-4CAB-987F-99C9B9187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3782" y="1681444"/>
            <a:ext cx="3004855" cy="300485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714DDB-6A52-4C88-9F8D-53C0B736387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32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5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D8612D-5E54-4FF3-A693-826CAF0DB8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1285" y="375425"/>
            <a:ext cx="9601200" cy="1485900"/>
          </a:xfrm>
        </p:spPr>
        <p:txBody>
          <a:bodyPr anchorCtr="1"/>
          <a:lstStyle/>
          <a:p>
            <a:pPr lvl="0" algn="ctr"/>
            <a:r>
              <a:rPr lang="fr-FR" sz="3600">
                <a:latin typeface="Georgia Pro Cond Semibold" pitchFamily="18"/>
              </a:rPr>
              <a:t>En quoi le développement du projet nous a apporté quelque chose ?</a:t>
            </a:r>
            <a:br>
              <a:rPr lang="fr-FR" sz="2600"/>
            </a:br>
            <a:endParaRPr lang="fr-FR" sz="26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C0B670-AAC1-4E19-AEE7-EDEC668A52F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>
                <a:latin typeface="Bahnschrift Light" pitchFamily="34"/>
              </a:rPr>
              <a:t>Renforcement des bases en SWING</a:t>
            </a:r>
          </a:p>
          <a:p>
            <a:pPr lvl="0"/>
            <a:r>
              <a:rPr lang="fr-FR" dirty="0">
                <a:latin typeface="Bahnschrift Light" pitchFamily="34"/>
              </a:rPr>
              <a:t>Renforcement des bases en JAVA</a:t>
            </a:r>
          </a:p>
          <a:p>
            <a:pPr lvl="0"/>
            <a:r>
              <a:rPr lang="fr-FR" dirty="0">
                <a:latin typeface="Bahnschrift Light" pitchFamily="34"/>
              </a:rPr>
              <a:t>Réflexion sur l’importance de l’aspect fonctionnel et </a:t>
            </a:r>
          </a:p>
          <a:p>
            <a:pPr marL="0" lvl="0" indent="0">
              <a:buNone/>
            </a:pPr>
            <a:r>
              <a:rPr lang="fr-FR" dirty="0">
                <a:latin typeface="Bahnschrift Light" pitchFamily="34"/>
              </a:rPr>
              <a:t>         esthétique</a:t>
            </a:r>
          </a:p>
          <a:p>
            <a:pPr lvl="0"/>
            <a:r>
              <a:rPr lang="fr-FR" dirty="0">
                <a:latin typeface="Bahnschrift Light" pitchFamily="34"/>
              </a:rPr>
              <a:t>Organisation accrue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C2A46F3-4A19-4EFE-B73C-0791D3028CEB}"/>
              </a:ext>
            </a:extLst>
          </p:cNvPr>
          <p:cNvSpPr txBox="1"/>
          <p:nvPr/>
        </p:nvSpPr>
        <p:spPr>
          <a:xfrm rot="733718">
            <a:off x="8820439" y="712573"/>
            <a:ext cx="2433712" cy="547842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5000" b="0" i="0" u="none" strike="noStrike" kern="1200" cap="none" spc="0" baseline="0" dirty="0">
                <a:solidFill>
                  <a:srgbClr val="000000"/>
                </a:solidFill>
                <a:uFillTx/>
                <a:latin typeface="Algerian" pitchFamily="82"/>
              </a:rPr>
              <a:t>+</a:t>
            </a:r>
          </a:p>
        </p:txBody>
      </p:sp>
      <p:sp>
        <p:nvSpPr>
          <p:cNvPr id="5" name="Ellipse 5">
            <a:extLst>
              <a:ext uri="{FF2B5EF4-FFF2-40B4-BE49-F238E27FC236}">
                <a16:creationId xmlns:a16="http://schemas.microsoft.com/office/drawing/2014/main" id="{D0D7C96E-C204-4D21-9320-CED5604549BB}"/>
              </a:ext>
            </a:extLst>
          </p:cNvPr>
          <p:cNvSpPr/>
          <p:nvPr/>
        </p:nvSpPr>
        <p:spPr>
          <a:xfrm>
            <a:off x="8650269" y="2002883"/>
            <a:ext cx="3061484" cy="306148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27001" cap="flat">
            <a:solidFill>
              <a:srgbClr val="000000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9E02E04-D75A-4136-B28A-254E76C0457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33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92C161-46D4-4E06-B120-838541043A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9221" y="433059"/>
            <a:ext cx="10614071" cy="1485900"/>
          </a:xfrm>
        </p:spPr>
        <p:txBody>
          <a:bodyPr anchorCtr="1"/>
          <a:lstStyle/>
          <a:p>
            <a:pPr lvl="0" algn="ctr"/>
            <a:r>
              <a:rPr lang="fr-FR" sz="3600">
                <a:latin typeface="Georgia Pro Cond Semibold" pitchFamily="18"/>
              </a:rPr>
              <a:t>Quelles ont été les difficultés </a:t>
            </a:r>
            <a:br>
              <a:rPr lang="fr-FR" sz="3600">
                <a:latin typeface="Georgia Pro Cond Semibold" pitchFamily="18"/>
              </a:rPr>
            </a:br>
            <a:r>
              <a:rPr lang="fr-FR" sz="3600">
                <a:latin typeface="Georgia Pro Cond Semibold" pitchFamily="18"/>
              </a:rPr>
              <a:t>rencontrées ?</a:t>
            </a:r>
            <a:r>
              <a:rPr lang="fr-FR" sz="3600" b="1"/>
              <a:t> </a:t>
            </a:r>
            <a:br>
              <a:rPr lang="fr-FR" sz="2600"/>
            </a:br>
            <a:endParaRPr lang="fr-FR" sz="26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09BF16-1A1C-45B1-AC19-246CE6FDF24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39221" y="2834922"/>
            <a:ext cx="6506303" cy="1485901"/>
          </a:xfrm>
        </p:spPr>
        <p:txBody>
          <a:bodyPr/>
          <a:lstStyle/>
          <a:p>
            <a:pPr lvl="0"/>
            <a:r>
              <a:rPr lang="fr-FR" dirty="0"/>
              <a:t>Intégration du système de vie</a:t>
            </a:r>
          </a:p>
          <a:p>
            <a:pPr lvl="0"/>
            <a:r>
              <a:rPr lang="fr-FR" dirty="0"/>
              <a:t>Affichage de la réponse</a:t>
            </a:r>
          </a:p>
          <a:p>
            <a:pPr lvl="0"/>
            <a:r>
              <a:rPr lang="fr-FR" dirty="0"/>
              <a:t>Un temps de travail moindre par rapport à la version 1</a:t>
            </a:r>
          </a:p>
          <a:p>
            <a:pPr lvl="0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7E5CC8-3C3F-4D76-BC40-96221525D334}"/>
              </a:ext>
            </a:extLst>
          </p:cNvPr>
          <p:cNvSpPr txBox="1"/>
          <p:nvPr/>
        </p:nvSpPr>
        <p:spPr>
          <a:xfrm rot="526388">
            <a:off x="9276065" y="453945"/>
            <a:ext cx="2433712" cy="62478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0" b="0" i="0" u="none" strike="noStrike" kern="1200" cap="none" spc="0" baseline="0" dirty="0">
                <a:solidFill>
                  <a:srgbClr val="000000"/>
                </a:solidFill>
                <a:uFillTx/>
                <a:latin typeface="Algerian" pitchFamily="82"/>
              </a:rPr>
              <a:t>-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DB71B8A-3762-436C-A612-77BFF791DE53}"/>
              </a:ext>
            </a:extLst>
          </p:cNvPr>
          <p:cNvSpPr/>
          <p:nvPr/>
        </p:nvSpPr>
        <p:spPr>
          <a:xfrm>
            <a:off x="8606021" y="2047131"/>
            <a:ext cx="3061484" cy="306148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27001" cap="flat">
            <a:solidFill>
              <a:srgbClr val="000000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C4E0D9B-1681-4751-BA94-D729DA42B5C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34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A6E358-04C1-44F4-BE6E-2C80A03996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3405" y="1400067"/>
            <a:ext cx="4618972" cy="1485900"/>
          </a:xfrm>
        </p:spPr>
        <p:txBody>
          <a:bodyPr/>
          <a:lstStyle/>
          <a:p>
            <a:pPr lvl="0"/>
            <a:r>
              <a:rPr lang="fr-FR" dirty="0">
                <a:latin typeface="Georgia Pro Cond Semibold" pitchFamily="18"/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23A3D0-0116-46BD-884C-6CD74CF64D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83405" y="2495143"/>
            <a:ext cx="5043949" cy="4155353"/>
          </a:xfrm>
        </p:spPr>
        <p:txBody>
          <a:bodyPr/>
          <a:lstStyle/>
          <a:p>
            <a:pPr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Mise en application des acquis de la version 1</a:t>
            </a:r>
          </a:p>
          <a:p>
            <a:pPr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Meilleure  organisation</a:t>
            </a:r>
          </a:p>
          <a:p>
            <a:pPr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Meilleure compréhension des besoins</a:t>
            </a:r>
          </a:p>
          <a:p>
            <a:pPr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Minimisation des pertes de temps inutiles</a:t>
            </a:r>
          </a:p>
          <a:p>
            <a:pPr>
              <a:lnSpc>
                <a:spcPct val="84000"/>
              </a:lnSpc>
              <a:buFont typeface="Wingdings" panose="05000000000000000000" pitchFamily="2" charset="2"/>
              <a:buChar char="§"/>
            </a:pPr>
            <a:endParaRPr lang="fr-FR" dirty="0">
              <a:latin typeface="Bahnschrift Light" pitchFamily="34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7664F1-1836-44DA-BFDF-FAD285DD8FD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35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9590E37-9296-43EA-BEA7-F9E793DD8C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83172" cy="6857999"/>
          </a:xfrm>
          <a:prstGeom prst="rect">
            <a:avLst/>
          </a:prstGeom>
          <a:noFill/>
          <a:ln>
            <a:noFill/>
            <a:prstDash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D8F20-70F8-4C59-8900-6D7173DA63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8258" y="685800"/>
            <a:ext cx="6448751" cy="1485900"/>
          </a:xfrm>
        </p:spPr>
        <p:txBody>
          <a:bodyPr anchorCtr="1"/>
          <a:lstStyle/>
          <a:p>
            <a:pPr lvl="0" algn="ctr"/>
            <a:r>
              <a:rPr lang="fr-FR">
                <a:latin typeface="Georgia Pro Cond Semibold" pitchFamily="18"/>
              </a:rPr>
              <a:t>Compréhension du besoin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0180C8-6763-4B5B-90A2-70131075FD2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64247" y="2468880"/>
            <a:ext cx="6176772" cy="3033347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Laisser 3 chances pour trouver la réponse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Afficher la réponse après 3 erreurs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Intégrer un système de félicitation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Permettre à l’utilisateur de rejouer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Permettre à l’utilisateur de quitter</a:t>
            </a:r>
          </a:p>
          <a:p>
            <a:pPr marL="0" lvl="0" indent="0">
              <a:buNone/>
            </a:pPr>
            <a:endParaRPr lang="fr-FR" dirty="0">
              <a:latin typeface="Bahnschrift Light" pitchFamily="34"/>
            </a:endParaRPr>
          </a:p>
          <a:p>
            <a:pPr marL="0" lvl="0" indent="0">
              <a:buNone/>
            </a:pPr>
            <a:endParaRPr lang="fr-FR" dirty="0">
              <a:latin typeface="Bahnschrift Light" pitchFamily="34"/>
            </a:endParaRPr>
          </a:p>
          <a:p>
            <a:pPr marL="0" lvl="0" indent="0">
              <a:buNone/>
            </a:pPr>
            <a:endParaRPr lang="fr-FR" dirty="0">
              <a:latin typeface="Bahnschrift Light" pitchFamily="34"/>
            </a:endParaRPr>
          </a:p>
        </p:txBody>
      </p:sp>
      <p:pic>
        <p:nvPicPr>
          <p:cNvPr id="4" name="Image 6" descr="Une image contenant intérieur, plafond, table, pièce&#10;&#10;Description générée automatiquement">
            <a:extLst>
              <a:ext uri="{FF2B5EF4-FFF2-40B4-BE49-F238E27FC236}">
                <a16:creationId xmlns:a16="http://schemas.microsoft.com/office/drawing/2014/main" id="{B098CB02-9025-4B4F-A403-9E1326B5DF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614" r="20556"/>
          <a:stretch>
            <a:fillRect/>
          </a:stretch>
        </p:blipFill>
        <p:spPr>
          <a:xfrm>
            <a:off x="0" y="9"/>
            <a:ext cx="4373547" cy="68790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C80C30-0614-43A6-86E3-D08D2BD4C73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4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AC969F-ECFE-45EF-B0DD-0817E64F8F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9232" y="544287"/>
            <a:ext cx="9601200" cy="1485900"/>
          </a:xfrm>
        </p:spPr>
        <p:txBody>
          <a:bodyPr anchorCtr="1"/>
          <a:lstStyle/>
          <a:p>
            <a:pPr lvl="0" algn="ctr"/>
            <a:r>
              <a:rPr lang="fr-FR">
                <a:latin typeface="Georgia Pro Cond Semibold" pitchFamily="18"/>
              </a:rPr>
              <a:t>Diagramme de cas d’utilisation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3E9A4C-9B67-4F7F-A21E-9ADCF8295A7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5</a:t>
            </a:fld>
            <a:endParaRPr lang="fr-FR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C6364DC-165D-494A-8C3B-22501AD7E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48" y="1602034"/>
            <a:ext cx="6935168" cy="4363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E8C071-B39C-4C88-8A93-57D298F430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47799" y="2686050"/>
            <a:ext cx="5444200" cy="1485900"/>
          </a:xfrm>
        </p:spPr>
        <p:txBody>
          <a:bodyPr anchorCtr="1"/>
          <a:lstStyle/>
          <a:p>
            <a:pPr lvl="0" algn="ctr"/>
            <a:r>
              <a:rPr lang="fr-FR" dirty="0">
                <a:latin typeface="Georgia Pro Cond Semibold" pitchFamily="18"/>
              </a:rPr>
              <a:t>Diagramme de classes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0AC724-8DF0-4F88-88ED-8759D7F8442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6</a:t>
            </a:fld>
            <a:endParaRPr lang="fr-FR"/>
          </a:p>
        </p:txBody>
      </p:sp>
      <p:pic>
        <p:nvPicPr>
          <p:cNvPr id="7" name="Espace réservé du contenu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4C2289E-D3FE-4227-9B39-9FA3EF92F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934269" cy="6853053"/>
          </a:xfr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2E8BCE-ACC4-45B9-92CB-AB8EF1EF79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0" y="2686048"/>
            <a:ext cx="5876399" cy="1485900"/>
          </a:xfrm>
        </p:spPr>
        <p:txBody>
          <a:bodyPr anchorCtr="1">
            <a:normAutofit/>
          </a:bodyPr>
          <a:lstStyle/>
          <a:p>
            <a:pPr lvl="0" algn="ctr"/>
            <a:r>
              <a:rPr lang="fr-FR" sz="4000" dirty="0">
                <a:latin typeface="Georgia Pro Cond Semibold" pitchFamily="18"/>
              </a:rPr>
              <a:t>Diagramme de séquence de conception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505FE0-B3F2-445A-B0CF-67B5779D806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7</a:t>
            </a:fld>
            <a:endParaRPr lang="fr-FR"/>
          </a:p>
        </p:txBody>
      </p:sp>
      <p:pic>
        <p:nvPicPr>
          <p:cNvPr id="8" name="Espace réservé du contenu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8E6AA0A-FFAB-4913-BC20-485A25637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876399" cy="6857999"/>
          </a:xfr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" descr="Une image contenant extérieur, rouge, eau, grand&#10;&#10;Description générée automatiquement">
            <a:extLst>
              <a:ext uri="{FF2B5EF4-FFF2-40B4-BE49-F238E27FC236}">
                <a16:creationId xmlns:a16="http://schemas.microsoft.com/office/drawing/2014/main" id="{CF93F2C3-E59B-4B09-AE01-E2651225AF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33" r="1" b="1"/>
          <a:stretch>
            <a:fillRect/>
          </a:stretch>
        </p:blipFill>
        <p:spPr>
          <a:xfrm>
            <a:off x="18" y="0"/>
            <a:ext cx="12191978" cy="6858000"/>
          </a:xfrm>
          <a:prstGeom prst="rect">
            <a:avLst/>
          </a:prstGeom>
          <a:solidFill>
            <a:srgbClr val="191B0E"/>
          </a:solidFill>
          <a:ln cap="flat">
            <a:noFill/>
          </a:ln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A258870-B97B-4A4E-85A9-49C0C8BB4F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0058" y="2646317"/>
            <a:ext cx="4891884" cy="1565366"/>
          </a:xfrm>
          <a:solidFill>
            <a:srgbClr val="191B0E">
              <a:alpha val="70000"/>
            </a:srgbClr>
          </a:solidFill>
        </p:spPr>
        <p:txBody>
          <a:bodyPr anchor="ctr" anchorCtr="1"/>
          <a:lstStyle/>
          <a:p>
            <a:pPr lvl="0" algn="ctr"/>
            <a:r>
              <a:rPr lang="fr-FR" sz="3600" dirty="0">
                <a:solidFill>
                  <a:srgbClr val="EFEDE3"/>
                </a:solidFill>
                <a:latin typeface="Georgia Pro Cond Semibold" pitchFamily="18"/>
              </a:rPr>
              <a:t>Choix du thème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67A08BC-C04B-426C-BD33-099850036B8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AE1D25-78D4-458E-A6E0-F1246431FA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5438" y="3084441"/>
            <a:ext cx="2975110" cy="689116"/>
          </a:xfrm>
        </p:spPr>
        <p:txBody>
          <a:bodyPr/>
          <a:lstStyle/>
          <a:p>
            <a:pPr lvl="0"/>
            <a:r>
              <a:rPr lang="fr-FR" dirty="0">
                <a:latin typeface="Georgia Pro Cond Semibold" pitchFamily="18"/>
              </a:rPr>
              <a:t>Maquettes</a:t>
            </a:r>
          </a:p>
        </p:txBody>
      </p:sp>
      <p:sp>
        <p:nvSpPr>
          <p:cNvPr id="6" name="ZoneTexte 12">
            <a:extLst>
              <a:ext uri="{FF2B5EF4-FFF2-40B4-BE49-F238E27FC236}">
                <a16:creationId xmlns:a16="http://schemas.microsoft.com/office/drawing/2014/main" id="{F7E8744B-006A-4AF4-BBAC-097F1B8F8A96}"/>
              </a:ext>
            </a:extLst>
          </p:cNvPr>
          <p:cNvSpPr txBox="1"/>
          <p:nvPr/>
        </p:nvSpPr>
        <p:spPr>
          <a:xfrm>
            <a:off x="10350044" y="1515296"/>
            <a:ext cx="1443160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" pitchFamily="34"/>
              </a:rPr>
              <a:t>Maquette V1</a:t>
            </a:r>
          </a:p>
        </p:txBody>
      </p:sp>
      <p:cxnSp>
        <p:nvCxnSpPr>
          <p:cNvPr id="8" name="Connecteur droit 10">
            <a:extLst>
              <a:ext uri="{FF2B5EF4-FFF2-40B4-BE49-F238E27FC236}">
                <a16:creationId xmlns:a16="http://schemas.microsoft.com/office/drawing/2014/main" id="{9A939BA0-0716-4C64-8286-0ECA99D444C5}"/>
              </a:ext>
            </a:extLst>
          </p:cNvPr>
          <p:cNvCxnSpPr/>
          <p:nvPr/>
        </p:nvCxnSpPr>
        <p:spPr>
          <a:xfrm flipH="1" flipV="1">
            <a:off x="9491100" y="1685891"/>
            <a:ext cx="840581" cy="14073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55321BBA-7C4F-498C-B9DA-8AD6821FE4F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9</a:t>
            </a:fld>
            <a:endParaRPr lang="fr-FR"/>
          </a:p>
        </p:txBody>
      </p:sp>
      <p:pic>
        <p:nvPicPr>
          <p:cNvPr id="10" name="Espace réservé du contenu 4" descr="Une image contenant texte, dessin&#10;&#10;Description générée automatiquement">
            <a:extLst>
              <a:ext uri="{FF2B5EF4-FFF2-40B4-BE49-F238E27FC236}">
                <a16:creationId xmlns:a16="http://schemas.microsoft.com/office/drawing/2014/main" id="{C2128F3C-C75D-4305-B6F3-B2C58F42D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683523">
            <a:off x="4418571" y="1657392"/>
            <a:ext cx="5408959" cy="354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theme/theme1.xml><?xml version="1.0" encoding="utf-8"?>
<a:theme xmlns:a="http://schemas.openxmlformats.org/drawingml/2006/main" name="Cadr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634</Words>
  <Application>Microsoft Office PowerPoint</Application>
  <PresentationFormat>Grand écran</PresentationFormat>
  <Paragraphs>214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4" baseType="lpstr">
      <vt:lpstr>Algerian</vt:lpstr>
      <vt:lpstr>Arial</vt:lpstr>
      <vt:lpstr>Bahnschrift Light</vt:lpstr>
      <vt:lpstr>Bahnschrift SemiLight</vt:lpstr>
      <vt:lpstr>Calibri</vt:lpstr>
      <vt:lpstr>Franklin Gothic Book</vt:lpstr>
      <vt:lpstr>Georgia Pro Cond Semibold</vt:lpstr>
      <vt:lpstr>Wingdings</vt:lpstr>
      <vt:lpstr>Cadrage</vt:lpstr>
      <vt:lpstr>Editcalc v2</vt:lpstr>
      <vt:lpstr>Sommaire</vt:lpstr>
      <vt:lpstr>Présentation</vt:lpstr>
      <vt:lpstr>Compréhension du besoin</vt:lpstr>
      <vt:lpstr>Diagramme de cas d’utilisation</vt:lpstr>
      <vt:lpstr>Diagramme de classes</vt:lpstr>
      <vt:lpstr>Diagramme de séquence de conception</vt:lpstr>
      <vt:lpstr>Choix du thème </vt:lpstr>
      <vt:lpstr>Maquettes</vt:lpstr>
      <vt:lpstr>Maquettes finales</vt:lpstr>
      <vt:lpstr>Présentation PowerPoint</vt:lpstr>
      <vt:lpstr>Présentation technique</vt:lpstr>
      <vt:lpstr>La création et disposition des éléments</vt:lpstr>
      <vt:lpstr>La programmation des éléments</vt:lpstr>
      <vt:lpstr>Descriptif du code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Organisation</vt:lpstr>
      <vt:lpstr>Présentation PowerPoint</vt:lpstr>
      <vt:lpstr>Une solution envisageable :  L’intégration continue</vt:lpstr>
      <vt:lpstr>Quelques outils de déploiement envisageable</vt:lpstr>
      <vt:lpstr>Présentation générale de quelques outils de CI/CD*</vt:lpstr>
      <vt:lpstr>Schéma du processus d’intégration continue</vt:lpstr>
      <vt:lpstr>Bilan </vt:lpstr>
      <vt:lpstr>En quoi le développement du projet nous a apporté quelque chose ? </vt:lpstr>
      <vt:lpstr>Quelles ont été les difficultés  rencontrées ? 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Editcalc v1</dc:title>
  <dc:creator>Jacky TRUONG</dc:creator>
  <cp:lastModifiedBy>Jacky TRUONG</cp:lastModifiedBy>
  <cp:revision>61</cp:revision>
  <dcterms:created xsi:type="dcterms:W3CDTF">2020-02-25T15:53:21Z</dcterms:created>
  <dcterms:modified xsi:type="dcterms:W3CDTF">2020-03-20T21:08:01Z</dcterms:modified>
</cp:coreProperties>
</file>